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79"/>
  </p:notesMasterIdLst>
  <p:sldIdLst>
    <p:sldId id="256" r:id="rId2"/>
    <p:sldId id="472" r:id="rId3"/>
    <p:sldId id="332" r:id="rId4"/>
    <p:sldId id="308" r:id="rId5"/>
    <p:sldId id="330" r:id="rId6"/>
    <p:sldId id="333" r:id="rId7"/>
    <p:sldId id="355" r:id="rId8"/>
    <p:sldId id="334" r:id="rId9"/>
    <p:sldId id="353" r:id="rId10"/>
    <p:sldId id="335" r:id="rId11"/>
    <p:sldId id="336" r:id="rId12"/>
    <p:sldId id="362" r:id="rId13"/>
    <p:sldId id="363" r:id="rId14"/>
    <p:sldId id="364" r:id="rId15"/>
    <p:sldId id="365" r:id="rId16"/>
    <p:sldId id="366" r:id="rId17"/>
    <p:sldId id="373" r:id="rId18"/>
    <p:sldId id="372" r:id="rId19"/>
    <p:sldId id="368" r:id="rId20"/>
    <p:sldId id="342" r:id="rId21"/>
    <p:sldId id="380" r:id="rId22"/>
    <p:sldId id="361" r:id="rId23"/>
    <p:sldId id="378" r:id="rId24"/>
    <p:sldId id="370" r:id="rId25"/>
    <p:sldId id="375" r:id="rId26"/>
    <p:sldId id="343" r:id="rId27"/>
    <p:sldId id="382" r:id="rId28"/>
    <p:sldId id="383" r:id="rId29"/>
    <p:sldId id="384" r:id="rId30"/>
    <p:sldId id="385" r:id="rId31"/>
    <p:sldId id="386" r:id="rId32"/>
    <p:sldId id="387" r:id="rId33"/>
    <p:sldId id="389" r:id="rId34"/>
    <p:sldId id="391" r:id="rId35"/>
    <p:sldId id="393" r:id="rId36"/>
    <p:sldId id="345" r:id="rId37"/>
    <p:sldId id="347" r:id="rId38"/>
    <p:sldId id="349" r:id="rId39"/>
    <p:sldId id="351" r:id="rId40"/>
    <p:sldId id="394" r:id="rId41"/>
    <p:sldId id="466" r:id="rId42"/>
    <p:sldId id="310" r:id="rId43"/>
    <p:sldId id="376" r:id="rId44"/>
    <p:sldId id="395" r:id="rId45"/>
    <p:sldId id="447" r:id="rId46"/>
    <p:sldId id="451" r:id="rId47"/>
    <p:sldId id="434" r:id="rId48"/>
    <p:sldId id="438" r:id="rId49"/>
    <p:sldId id="435" r:id="rId50"/>
    <p:sldId id="440" r:id="rId51"/>
    <p:sldId id="436" r:id="rId52"/>
    <p:sldId id="445" r:id="rId53"/>
    <p:sldId id="444" r:id="rId54"/>
    <p:sldId id="442" r:id="rId55"/>
    <p:sldId id="327" r:id="rId56"/>
    <p:sldId id="449" r:id="rId57"/>
    <p:sldId id="452" r:id="rId58"/>
    <p:sldId id="454" r:id="rId59"/>
    <p:sldId id="456" r:id="rId60"/>
    <p:sldId id="457" r:id="rId61"/>
    <p:sldId id="326" r:id="rId62"/>
    <p:sldId id="406" r:id="rId63"/>
    <p:sldId id="409" r:id="rId64"/>
    <p:sldId id="414" r:id="rId65"/>
    <p:sldId id="458" r:id="rId66"/>
    <p:sldId id="460" r:id="rId67"/>
    <p:sldId id="462" r:id="rId68"/>
    <p:sldId id="468" r:id="rId69"/>
    <p:sldId id="464" r:id="rId70"/>
    <p:sldId id="415" r:id="rId71"/>
    <p:sldId id="416" r:id="rId72"/>
    <p:sldId id="417" r:id="rId73"/>
    <p:sldId id="424" r:id="rId74"/>
    <p:sldId id="427" r:id="rId75"/>
    <p:sldId id="429" r:id="rId76"/>
    <p:sldId id="470" r:id="rId77"/>
    <p:sldId id="306" r:id="rId7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r" defTabSz="914400" rtl="1" eaLnBrk="1" latinLnBrk="0" hangingPunct="1">
      <a:defRPr sz="2400" kern="1200">
        <a:solidFill>
          <a:schemeClr val="tx1"/>
        </a:solidFill>
        <a:latin typeface="Times New Roman" pitchFamily="18" charset="0"/>
        <a:ea typeface="+mn-ea"/>
        <a:cs typeface="+mn-cs"/>
      </a:defRPr>
    </a:lvl6pPr>
    <a:lvl7pPr marL="2743200" algn="r" defTabSz="914400" rtl="1" eaLnBrk="1" latinLnBrk="0" hangingPunct="1">
      <a:defRPr sz="2400" kern="1200">
        <a:solidFill>
          <a:schemeClr val="tx1"/>
        </a:solidFill>
        <a:latin typeface="Times New Roman" pitchFamily="18" charset="0"/>
        <a:ea typeface="+mn-ea"/>
        <a:cs typeface="+mn-cs"/>
      </a:defRPr>
    </a:lvl7pPr>
    <a:lvl8pPr marL="3200400" algn="r" defTabSz="914400" rtl="1" eaLnBrk="1" latinLnBrk="0" hangingPunct="1">
      <a:defRPr sz="2400" kern="1200">
        <a:solidFill>
          <a:schemeClr val="tx1"/>
        </a:solidFill>
        <a:latin typeface="Times New Roman" pitchFamily="18" charset="0"/>
        <a:ea typeface="+mn-ea"/>
        <a:cs typeface="+mn-cs"/>
      </a:defRPr>
    </a:lvl8pPr>
    <a:lvl9pPr marL="3657600" algn="r" defTabSz="914400" rtl="1"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66"/>
      </p:cViewPr>
      <p:guideLst>
        <p:guide orient="horz" pos="2160"/>
        <p:guide pos="2880"/>
      </p:guideLst>
    </p:cSldViewPr>
  </p:slideViewPr>
  <p:notesTextViewPr>
    <p:cViewPr>
      <p:scale>
        <a:sx n="1" d="1"/>
        <a:sy n="1" d="1"/>
      </p:scale>
      <p:origin x="0" y="0"/>
    </p:cViewPr>
  </p:notesTextViewPr>
  <p:sorterViewPr>
    <p:cViewPr>
      <p:scale>
        <a:sx n="66" d="100"/>
        <a:sy n="66" d="100"/>
      </p:scale>
      <p:origin x="0" y="49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EE63454-7886-4572-B63F-CDC875D853C8}" type="datetimeFigureOut">
              <a:rPr lang="ar-SY" smtClean="0"/>
              <a:t>30/07/1441</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3E31961-CDF3-46F3-A200-2C409D497B79}" type="slidenum">
              <a:rPr lang="ar-SY" smtClean="0"/>
              <a:t>‹#›</a:t>
            </a:fld>
            <a:endParaRPr lang="ar-SY"/>
          </a:p>
        </p:txBody>
      </p:sp>
    </p:spTree>
    <p:extLst>
      <p:ext uri="{BB962C8B-B14F-4D97-AF65-F5344CB8AC3E}">
        <p14:creationId xmlns:p14="http://schemas.microsoft.com/office/powerpoint/2010/main" val="386566169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fld id="{D5159A9E-F4FD-4D26-AAD0-70E862637CF8}" type="slidenum">
              <a:rPr lang="en-US"/>
              <a:pPr eaLnBrk="1" hangingPunct="1"/>
              <a:t>2</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So, I want to talk with you today about food animal agriculture – the people who produce the chicken, eggs, pork dairy and beef products we enjoy every day. </a:t>
            </a:r>
          </a:p>
          <a:p>
            <a:pPr eaLnBrk="1" hangingPunct="1"/>
            <a:r>
              <a:rPr lang="en-US" smtClean="0">
                <a:latin typeface="Arial" pitchFamily="34" charset="0"/>
              </a:rPr>
              <a:t>Animal agriculture is a necessary and important part of our lives. Livestock and poultry producers help support our communities by generating tax revenue, creating jobs and consuming local products like soybean meal and corn. </a:t>
            </a:r>
          </a:p>
        </p:txBody>
      </p:sp>
    </p:spTree>
    <p:extLst>
      <p:ext uri="{BB962C8B-B14F-4D97-AF65-F5344CB8AC3E}">
        <p14:creationId xmlns:p14="http://schemas.microsoft.com/office/powerpoint/2010/main" val="396281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Y"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fld id="{7858D4E9-9E1E-4FEF-9989-45DE48F4BDEB}" type="slidenum">
              <a:rPr lang="en-US" sz="1200"/>
              <a:pPr/>
              <a:t>73</a:t>
            </a:fld>
            <a:endParaRPr lang="en-US" sz="1200"/>
          </a:p>
        </p:txBody>
      </p:sp>
    </p:spTree>
    <p:extLst>
      <p:ext uri="{BB962C8B-B14F-4D97-AF65-F5344CB8AC3E}">
        <p14:creationId xmlns:p14="http://schemas.microsoft.com/office/powerpoint/2010/main" val="3510046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Y"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fld id="{B6B28E3D-F7B5-41AA-A587-0AD0A4913703}" type="slidenum">
              <a:rPr lang="en-US" sz="1200"/>
              <a:pPr/>
              <a:t>74</a:t>
            </a:fld>
            <a:endParaRPr lang="en-US" sz="1200"/>
          </a:p>
        </p:txBody>
      </p:sp>
    </p:spTree>
    <p:extLst>
      <p:ext uri="{BB962C8B-B14F-4D97-AF65-F5344CB8AC3E}">
        <p14:creationId xmlns:p14="http://schemas.microsoft.com/office/powerpoint/2010/main" val="1690977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Y"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fld id="{6E31488E-5AA8-4803-8C3E-FBAB91455003}" type="slidenum">
              <a:rPr lang="en-US" sz="1200"/>
              <a:pPr/>
              <a:t>75</a:t>
            </a:fld>
            <a:endParaRPr lang="en-US" sz="1200"/>
          </a:p>
        </p:txBody>
      </p:sp>
    </p:spTree>
    <p:extLst>
      <p:ext uri="{BB962C8B-B14F-4D97-AF65-F5344CB8AC3E}">
        <p14:creationId xmlns:p14="http://schemas.microsoft.com/office/powerpoint/2010/main" val="375195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defRPr>
            </a:lvl9pPr>
          </a:lstStyle>
          <a:p>
            <a:pPr eaLnBrk="1" hangingPunct="1"/>
            <a:fld id="{DBE6D817-6DD3-44B0-B604-AFAB62E2642B}" type="slidenum">
              <a:rPr lang="en-US"/>
              <a:pPr eaLnBrk="1" hangingPunct="1"/>
              <a:t>23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 vast majority of the pigs and chickens raised in the U.S. today are still housed in pens but there are walls and a roof to protect them from such things as bad weather and coyotes. Rodents and birds have a more difficult time mixing with the animals and spreading disease. The barns are cleaned on a regular basis and fans help circulate the air and keep the animals comfortable. </a:t>
            </a:r>
          </a:p>
          <a:p>
            <a:pPr eaLnBrk="1" hangingPunct="1"/>
            <a:r>
              <a:rPr lang="en-US" smtClean="0">
                <a:latin typeface="Arial" pitchFamily="34" charset="0"/>
              </a:rPr>
              <a:t>The result has been better control of herd health and welfare and improved productivity. </a:t>
            </a:r>
          </a:p>
        </p:txBody>
      </p:sp>
    </p:spTree>
    <p:extLst>
      <p:ext uri="{BB962C8B-B14F-4D97-AF65-F5344CB8AC3E}">
        <p14:creationId xmlns:p14="http://schemas.microsoft.com/office/powerpoint/2010/main" val="254066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0224D3-1757-4ED3-BD52-81B4B516C2F1}" type="slidenum">
              <a:rPr lang="en-US"/>
              <a:pPr/>
              <a:t>26</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ar-SY"/>
          </a:p>
        </p:txBody>
      </p:sp>
    </p:spTree>
    <p:extLst>
      <p:ext uri="{BB962C8B-B14F-4D97-AF65-F5344CB8AC3E}">
        <p14:creationId xmlns:p14="http://schemas.microsoft.com/office/powerpoint/2010/main" val="78684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DB20E-CFE6-4DE0-9133-82FC144EA213}" type="slidenum">
              <a:rPr lang="en-US"/>
              <a:pPr/>
              <a:t>36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ar-SY"/>
          </a:p>
        </p:txBody>
      </p:sp>
    </p:spTree>
    <p:extLst>
      <p:ext uri="{BB962C8B-B14F-4D97-AF65-F5344CB8AC3E}">
        <p14:creationId xmlns:p14="http://schemas.microsoft.com/office/powerpoint/2010/main" val="260183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528E2B-8222-434C-AEC3-F65A850DE66D}" type="slidenum">
              <a:rPr lang="en-US"/>
              <a:pPr/>
              <a:t>37</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ar-SY"/>
          </a:p>
        </p:txBody>
      </p:sp>
    </p:spTree>
    <p:extLst>
      <p:ext uri="{BB962C8B-B14F-4D97-AF65-F5344CB8AC3E}">
        <p14:creationId xmlns:p14="http://schemas.microsoft.com/office/powerpoint/2010/main" val="389653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E2DD1-69E9-4BA6-9372-8BD3D15279A8}" type="slidenum">
              <a:rPr lang="en-US"/>
              <a:pPr/>
              <a:t>38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ar-SY"/>
          </a:p>
        </p:txBody>
      </p:sp>
    </p:spTree>
    <p:extLst>
      <p:ext uri="{BB962C8B-B14F-4D97-AF65-F5344CB8AC3E}">
        <p14:creationId xmlns:p14="http://schemas.microsoft.com/office/powerpoint/2010/main" val="813495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8DE8D5-A9FE-486B-9B68-FE6F0752E4FB}" type="slidenum">
              <a:rPr lang="en-US"/>
              <a:pPr/>
              <a:t>39</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ar-SY"/>
          </a:p>
        </p:txBody>
      </p:sp>
    </p:spTree>
    <p:extLst>
      <p:ext uri="{BB962C8B-B14F-4D97-AF65-F5344CB8AC3E}">
        <p14:creationId xmlns:p14="http://schemas.microsoft.com/office/powerpoint/2010/main" val="38629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ar-SY"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fld id="{87E37507-0952-4C34-873A-3A768C884829}" type="slidenum">
              <a:rPr lang="en-US" sz="1200"/>
              <a:pPr/>
              <a:t>50</a:t>
            </a:fld>
            <a:endParaRPr lang="en-US" sz="1200"/>
          </a:p>
        </p:txBody>
      </p:sp>
    </p:spTree>
    <p:extLst>
      <p:ext uri="{BB962C8B-B14F-4D97-AF65-F5344CB8AC3E}">
        <p14:creationId xmlns:p14="http://schemas.microsoft.com/office/powerpoint/2010/main" val="311580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10"/>
          </p:nvPr>
        </p:nvSpPr>
        <p:spPr/>
        <p:txBody>
          <a:bodyPr/>
          <a:lstStyle/>
          <a:p>
            <a:fld id="{13E31961-CDF3-46F3-A200-2C409D497B79}" type="slidenum">
              <a:rPr lang="ar-SY" smtClean="0"/>
              <a:t>53</a:t>
            </a:fld>
            <a:endParaRPr lang="ar-SY"/>
          </a:p>
        </p:txBody>
      </p:sp>
    </p:spTree>
    <p:extLst>
      <p:ext uri="{BB962C8B-B14F-4D97-AF65-F5344CB8AC3E}">
        <p14:creationId xmlns:p14="http://schemas.microsoft.com/office/powerpoint/2010/main" val="15635481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307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ar-SY"/>
          </a:p>
        </p:txBody>
      </p:sp>
      <p:pic>
        <p:nvPicPr>
          <p:cNvPr id="307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ar-SY"/>
          </a:p>
        </p:txBody>
      </p:sp>
      <p:pic>
        <p:nvPicPr>
          <p:cNvPr id="307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pPr lvl="0"/>
            <a:r>
              <a:rPr lang="en-US" noProof="0" smtClean="0"/>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en-US" noProof="0" smtClean="0"/>
              <a:t>Click to edit Master subtitle style</a:t>
            </a:r>
          </a:p>
        </p:txBody>
      </p:sp>
      <p:sp>
        <p:nvSpPr>
          <p:cNvPr id="3080" name="Rectangle 8"/>
          <p:cNvSpPr>
            <a:spLocks noGrp="1" noChangeArrowheads="1"/>
          </p:cNvSpPr>
          <p:nvPr>
            <p:ph type="dt" sz="half" idx="2"/>
          </p:nvPr>
        </p:nvSpPr>
        <p:spPr>
          <a:xfrm>
            <a:off x="1117600" y="6115050"/>
            <a:ext cx="1930400" cy="514350"/>
          </a:xfrm>
        </p:spPr>
        <p:txBody>
          <a:bodyPr/>
          <a:lstStyle>
            <a:lvl1pPr>
              <a:defRPr>
                <a:solidFill>
                  <a:srgbClr val="CC9864"/>
                </a:solidFill>
                <a:latin typeface="Times New Roman" pitchFamily="18" charset="0"/>
              </a:defRPr>
            </a:lvl1pPr>
          </a:lstStyle>
          <a:p>
            <a:endParaRPr lang="en-US"/>
          </a:p>
        </p:txBody>
      </p:sp>
      <p:sp>
        <p:nvSpPr>
          <p:cNvPr id="3081" name="Rectangle 9"/>
          <p:cNvSpPr>
            <a:spLocks noGrp="1" noChangeArrowheads="1"/>
          </p:cNvSpPr>
          <p:nvPr>
            <p:ph type="ftr" sz="quarter" idx="3"/>
          </p:nvPr>
        </p:nvSpPr>
        <p:spPr>
          <a:xfrm>
            <a:off x="3556000" y="6115050"/>
            <a:ext cx="2844800" cy="514350"/>
          </a:xfrm>
        </p:spPr>
        <p:txBody>
          <a:bodyPr/>
          <a:lstStyle>
            <a:lvl1pPr>
              <a:defRPr>
                <a:solidFill>
                  <a:srgbClr val="CC9864"/>
                </a:solidFill>
                <a:latin typeface="Times New Roman" pitchFamily="18" charset="0"/>
              </a:defRPr>
            </a:lvl1pPr>
          </a:lstStyle>
          <a:p>
            <a:endParaRPr lang="en-US"/>
          </a:p>
        </p:txBody>
      </p:sp>
      <p:sp>
        <p:nvSpPr>
          <p:cNvPr id="3082" name="Rectangle 10"/>
          <p:cNvSpPr>
            <a:spLocks noGrp="1" noChangeArrowheads="1"/>
          </p:cNvSpPr>
          <p:nvPr>
            <p:ph type="sldNum" sz="quarter" idx="4"/>
          </p:nvPr>
        </p:nvSpPr>
        <p:spPr>
          <a:xfrm>
            <a:off x="7010400" y="6115050"/>
            <a:ext cx="1828800" cy="514350"/>
          </a:xfrm>
        </p:spPr>
        <p:txBody>
          <a:bodyPr/>
          <a:lstStyle>
            <a:lvl1pPr>
              <a:defRPr>
                <a:solidFill>
                  <a:srgbClr val="CC9864"/>
                </a:solidFill>
                <a:latin typeface="Times New Roman" pitchFamily="18" charset="0"/>
              </a:defRPr>
            </a:lvl1pPr>
          </a:lstStyle>
          <a:p>
            <a:fld id="{E56593A2-03DF-42D4-BECD-152444C1A44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9D613367-F700-4F3B-BAD4-D96B7FE4C626}" type="slidenum">
              <a:rPr lang="en-US"/>
              <a:pPr/>
              <a:t>‹#›</a:t>
            </a:fld>
            <a:endParaRPr lang="en-US"/>
          </a:p>
        </p:txBody>
      </p:sp>
    </p:spTree>
    <p:extLst>
      <p:ext uri="{BB962C8B-B14F-4D97-AF65-F5344CB8AC3E}">
        <p14:creationId xmlns:p14="http://schemas.microsoft.com/office/powerpoint/2010/main" val="3940544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96100" y="400050"/>
            <a:ext cx="1943100" cy="5486400"/>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1066800" y="400050"/>
            <a:ext cx="5676900" cy="54864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DC2EF506-54FE-4953-A454-862283C752E6}" type="slidenum">
              <a:rPr lang="en-US"/>
              <a:pPr/>
              <a:t>‹#›</a:t>
            </a:fld>
            <a:endParaRPr lang="en-US"/>
          </a:p>
        </p:txBody>
      </p:sp>
    </p:spTree>
    <p:extLst>
      <p:ext uri="{BB962C8B-B14F-4D97-AF65-F5344CB8AC3E}">
        <p14:creationId xmlns:p14="http://schemas.microsoft.com/office/powerpoint/2010/main" val="3849068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p>
            <a:r>
              <a:rPr lang="ar-SA" smtClean="0"/>
              <a:t>انقر لتحرير نمط العنوان الرئيسي</a:t>
            </a:r>
            <a:endParaRPr lang="ar-SY"/>
          </a:p>
        </p:txBody>
      </p:sp>
      <p:sp>
        <p:nvSpPr>
          <p:cNvPr id="3" name="عنصر نائب للنص 2"/>
          <p:cNvSpPr>
            <a:spLocks noGrp="1"/>
          </p:cNvSpPr>
          <p:nvPr>
            <p:ph type="body" sz="half" idx="1"/>
          </p:nvPr>
        </p:nvSpPr>
        <p:spPr>
          <a:xfrm>
            <a:off x="457200" y="1600200"/>
            <a:ext cx="4038600" cy="45259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quarter" idx="2"/>
          </p:nvPr>
        </p:nvSpPr>
        <p:spPr>
          <a:xfrm>
            <a:off x="4648200" y="1600200"/>
            <a:ext cx="4038600" cy="21859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محتوى 4"/>
          <p:cNvSpPr>
            <a:spLocks noGrp="1"/>
          </p:cNvSpPr>
          <p:nvPr>
            <p:ph sz="quarter" idx="3"/>
          </p:nvPr>
        </p:nvSpPr>
        <p:spPr>
          <a:xfrm>
            <a:off x="4648200" y="3938588"/>
            <a:ext cx="4038600" cy="218757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اريخ 5"/>
          <p:cNvSpPr>
            <a:spLocks noGrp="1"/>
          </p:cNvSpPr>
          <p:nvPr>
            <p:ph type="dt" sz="half" idx="10"/>
          </p:nvPr>
        </p:nvSpPr>
        <p:spPr>
          <a:xfrm>
            <a:off x="457200" y="6251575"/>
            <a:ext cx="2133600" cy="476250"/>
          </a:xfrm>
        </p:spPr>
        <p:txBody>
          <a:bodyPr/>
          <a:lstStyle>
            <a:lvl1pPr>
              <a:defRPr/>
            </a:lvl1pPr>
          </a:lstStyle>
          <a:p>
            <a:endParaRPr lang="en-US"/>
          </a:p>
        </p:txBody>
      </p:sp>
      <p:sp>
        <p:nvSpPr>
          <p:cNvPr id="7" name="عنصر نائب لرقم الشريحة 6"/>
          <p:cNvSpPr>
            <a:spLocks noGrp="1"/>
          </p:cNvSpPr>
          <p:nvPr>
            <p:ph type="sldNum" sz="quarter" idx="11"/>
          </p:nvPr>
        </p:nvSpPr>
        <p:spPr>
          <a:xfrm>
            <a:off x="6553200" y="6248400"/>
            <a:ext cx="2133600" cy="476250"/>
          </a:xfrm>
        </p:spPr>
        <p:txBody>
          <a:bodyPr/>
          <a:lstStyle>
            <a:lvl1pPr>
              <a:defRPr/>
            </a:lvl1pPr>
          </a:lstStyle>
          <a:p>
            <a:fld id="{596E4B65-2A62-4F91-B4BC-09FEE5C8F7B2}" type="slidenum">
              <a:rPr lang="en-US"/>
              <a:pPr/>
              <a:t>‹#›</a:t>
            </a:fld>
            <a:endParaRPr lang="en-US"/>
          </a:p>
        </p:txBody>
      </p:sp>
      <p:sp>
        <p:nvSpPr>
          <p:cNvPr id="8" name="عنصر نائب للتذييل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p14="http://schemas.microsoft.com/office/powerpoint/2010/main" val="793114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ne Picture">
    <p:spTree>
      <p:nvGrpSpPr>
        <p:cNvPr id="1" name=""/>
        <p:cNvGrpSpPr/>
        <p:nvPr/>
      </p:nvGrpSpPr>
      <p:grpSpPr>
        <a:xfrm>
          <a:off x="0" y="0"/>
          <a:ext cx="0" cy="0"/>
          <a:chOff x="0" y="0"/>
          <a:chExt cx="0" cy="0"/>
        </a:xfrm>
      </p:grpSpPr>
      <p:sp>
        <p:nvSpPr>
          <p:cNvPr id="6" name="Text Placeholder 15"/>
          <p:cNvSpPr>
            <a:spLocks noGrp="1"/>
          </p:cNvSpPr>
          <p:nvPr>
            <p:ph type="body" sz="quarter" idx="13"/>
          </p:nvPr>
        </p:nvSpPr>
        <p:spPr>
          <a:xfrm>
            <a:off x="500400" y="712800"/>
            <a:ext cx="4071600" cy="5359406"/>
          </a:xfrm>
          <a:prstGeom prst="roundRect">
            <a:avLst>
              <a:gd name="adj" fmla="val 9365"/>
            </a:avLst>
          </a:prstGeom>
          <a:gradFill>
            <a:gsLst>
              <a:gs pos="0">
                <a:schemeClr val="accent1">
                  <a:alpha val="90000"/>
                </a:schemeClr>
              </a:gs>
              <a:gs pos="100000">
                <a:schemeClr val="accent1">
                  <a:alpha val="80000"/>
                </a:schemeClr>
              </a:gs>
            </a:gsLst>
            <a:lin ang="5400000" scaled="0"/>
          </a:gradFill>
          <a:ln w="25400">
            <a:solidFill>
              <a:schemeClr val="accent1"/>
            </a:solidFill>
          </a:ln>
        </p:spPr>
        <p:txBody>
          <a:bodyPr lIns="180000" tIns="90000" rIns="180000" bIns="90000"/>
          <a:lstStyle>
            <a:lvl1pPr marL="0" indent="0">
              <a:spcBef>
                <a:spcPts val="0"/>
              </a:spcBef>
              <a:buNone/>
              <a:defRPr sz="1800" b="0">
                <a:latin typeface="Century Gothic" pitchFamily="34" charset="0"/>
              </a:defRPr>
            </a:lvl1pPr>
            <a:lvl2pPr marL="0" indent="0">
              <a:buFont typeface="Arial" pitchFamily="34" charset="0"/>
              <a:buNone/>
              <a:defRPr sz="1800">
                <a:latin typeface="Century Gothic" pitchFamily="34" charset="0"/>
              </a:defRPr>
            </a:lvl2pPr>
            <a:lvl3pPr marL="0" indent="0">
              <a:buFont typeface="Arial" pitchFamily="34" charset="0"/>
              <a:buNone/>
              <a:defRPr sz="1800">
                <a:latin typeface="Century Gothic" pitchFamily="34" charset="0"/>
              </a:defRPr>
            </a:lvl3pPr>
            <a:lvl4pPr marL="0" indent="0">
              <a:buFont typeface="Arial" pitchFamily="34" charset="0"/>
              <a:buNone/>
              <a:defRPr sz="1800">
                <a:latin typeface="Century Gothic" pitchFamily="34" charset="0"/>
              </a:defRPr>
            </a:lvl4pPr>
            <a:lvl5pPr marL="0" indent="0" algn="l">
              <a:buFont typeface="Arial" pitchFamily="34" charset="0"/>
              <a:buNone/>
              <a:defRPr sz="1800">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184793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Pictures">
    <p:spTree>
      <p:nvGrpSpPr>
        <p:cNvPr id="1" name=""/>
        <p:cNvGrpSpPr/>
        <p:nvPr/>
      </p:nvGrpSpPr>
      <p:grpSpPr>
        <a:xfrm>
          <a:off x="0" y="0"/>
          <a:ext cx="0" cy="0"/>
          <a:chOff x="0" y="0"/>
          <a:chExt cx="0" cy="0"/>
        </a:xfrm>
      </p:grpSpPr>
      <p:sp>
        <p:nvSpPr>
          <p:cNvPr id="8" name="Text Placeholder 15"/>
          <p:cNvSpPr>
            <a:spLocks noGrp="1"/>
          </p:cNvSpPr>
          <p:nvPr>
            <p:ph type="body" sz="quarter" idx="13"/>
          </p:nvPr>
        </p:nvSpPr>
        <p:spPr>
          <a:xfrm>
            <a:off x="500400" y="712800"/>
            <a:ext cx="4071600" cy="5359406"/>
          </a:xfrm>
          <a:prstGeom prst="roundRect">
            <a:avLst>
              <a:gd name="adj" fmla="val 9365"/>
            </a:avLst>
          </a:prstGeom>
          <a:gradFill>
            <a:gsLst>
              <a:gs pos="0">
                <a:schemeClr val="accent1">
                  <a:alpha val="90000"/>
                </a:schemeClr>
              </a:gs>
              <a:gs pos="100000">
                <a:schemeClr val="accent1">
                  <a:alpha val="80000"/>
                </a:schemeClr>
              </a:gs>
            </a:gsLst>
            <a:lin ang="5400000" scaled="0"/>
          </a:gradFill>
          <a:ln w="25400">
            <a:solidFill>
              <a:schemeClr val="accent1"/>
            </a:solidFill>
          </a:ln>
        </p:spPr>
        <p:txBody>
          <a:bodyPr lIns="180000" tIns="90000" rIns="180000" bIns="90000"/>
          <a:lstStyle>
            <a:lvl1pPr marL="0" indent="0">
              <a:spcBef>
                <a:spcPts val="0"/>
              </a:spcBef>
              <a:buNone/>
              <a:defRPr sz="1800" b="0">
                <a:latin typeface="Century Gothic" pitchFamily="34" charset="0"/>
              </a:defRPr>
            </a:lvl1pPr>
            <a:lvl2pPr marL="0" indent="0">
              <a:buFont typeface="Arial" pitchFamily="34" charset="0"/>
              <a:buNone/>
              <a:defRPr sz="1800">
                <a:latin typeface="Century Gothic" pitchFamily="34" charset="0"/>
              </a:defRPr>
            </a:lvl2pPr>
            <a:lvl3pPr marL="0" indent="0">
              <a:buFont typeface="Arial" pitchFamily="34" charset="0"/>
              <a:buNone/>
              <a:defRPr sz="1800">
                <a:latin typeface="Century Gothic" pitchFamily="34" charset="0"/>
              </a:defRPr>
            </a:lvl3pPr>
            <a:lvl4pPr marL="0" indent="0">
              <a:buFont typeface="Arial" pitchFamily="34" charset="0"/>
              <a:buNone/>
              <a:defRPr sz="1800">
                <a:latin typeface="Century Gothic" pitchFamily="34" charset="0"/>
              </a:defRPr>
            </a:lvl4pPr>
            <a:lvl5pPr marL="0" indent="0" algn="l">
              <a:buFont typeface="Arial" pitchFamily="34" charset="0"/>
              <a:buNone/>
              <a:defRPr sz="1800">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val="3167265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8F53AAE5-DF5F-4C68-934D-B7C8F80587BA}" type="slidenum">
              <a:rPr lang="en-US"/>
              <a:pPr/>
              <a:t>‹#›</a:t>
            </a:fld>
            <a:endParaRPr lang="en-US"/>
          </a:p>
        </p:txBody>
      </p:sp>
    </p:spTree>
    <p:extLst>
      <p:ext uri="{BB962C8B-B14F-4D97-AF65-F5344CB8AC3E}">
        <p14:creationId xmlns:p14="http://schemas.microsoft.com/office/powerpoint/2010/main" val="2300052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endParaRPr lang="en-US"/>
          </a:p>
        </p:txBody>
      </p:sp>
      <p:sp>
        <p:nvSpPr>
          <p:cNvPr id="5" name="عنصر نائب للتذييل 4"/>
          <p:cNvSpPr>
            <a:spLocks noGrp="1"/>
          </p:cNvSpPr>
          <p:nvPr>
            <p:ph type="ftr" sz="quarter" idx="11"/>
          </p:nvPr>
        </p:nvSpPr>
        <p:spPr/>
        <p:txBody>
          <a:bodyPr/>
          <a:lstStyle>
            <a:lvl1pPr>
              <a:defRPr/>
            </a:lvl1pPr>
          </a:lstStyle>
          <a:p>
            <a:endParaRPr lang="en-US"/>
          </a:p>
        </p:txBody>
      </p:sp>
      <p:sp>
        <p:nvSpPr>
          <p:cNvPr id="6" name="عنصر نائب لرقم الشريحة 5"/>
          <p:cNvSpPr>
            <a:spLocks noGrp="1"/>
          </p:cNvSpPr>
          <p:nvPr>
            <p:ph type="sldNum" sz="quarter" idx="12"/>
          </p:nvPr>
        </p:nvSpPr>
        <p:spPr/>
        <p:txBody>
          <a:bodyPr/>
          <a:lstStyle>
            <a:lvl1pPr>
              <a:defRPr/>
            </a:lvl1pPr>
          </a:lstStyle>
          <a:p>
            <a:fld id="{ACCAD008-9DD2-4C36-8CDF-3A10AC0C8B38}" type="slidenum">
              <a:rPr lang="en-US"/>
              <a:pPr/>
              <a:t>‹#›</a:t>
            </a:fld>
            <a:endParaRPr lang="en-US"/>
          </a:p>
        </p:txBody>
      </p:sp>
    </p:spTree>
    <p:extLst>
      <p:ext uri="{BB962C8B-B14F-4D97-AF65-F5344CB8AC3E}">
        <p14:creationId xmlns:p14="http://schemas.microsoft.com/office/powerpoint/2010/main" val="278286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1066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5029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0D021166-00D3-45FE-AAF2-B9EDF1CD04D0}" type="slidenum">
              <a:rPr lang="en-US"/>
              <a:pPr/>
              <a:t>‹#›</a:t>
            </a:fld>
            <a:endParaRPr lang="en-US"/>
          </a:p>
        </p:txBody>
      </p:sp>
    </p:spTree>
    <p:extLst>
      <p:ext uri="{BB962C8B-B14F-4D97-AF65-F5344CB8AC3E}">
        <p14:creationId xmlns:p14="http://schemas.microsoft.com/office/powerpoint/2010/main" val="46205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lvl1pPr>
              <a:defRPr/>
            </a:lvl1pPr>
          </a:lstStyle>
          <a:p>
            <a:endParaRPr lang="en-US"/>
          </a:p>
        </p:txBody>
      </p:sp>
      <p:sp>
        <p:nvSpPr>
          <p:cNvPr id="8" name="عنصر نائب للتذييل 7"/>
          <p:cNvSpPr>
            <a:spLocks noGrp="1"/>
          </p:cNvSpPr>
          <p:nvPr>
            <p:ph type="ftr" sz="quarter" idx="11"/>
          </p:nvPr>
        </p:nvSpPr>
        <p:spPr/>
        <p:txBody>
          <a:bodyPr/>
          <a:lstStyle>
            <a:lvl1pPr>
              <a:defRPr/>
            </a:lvl1pPr>
          </a:lstStyle>
          <a:p>
            <a:endParaRPr lang="en-US"/>
          </a:p>
        </p:txBody>
      </p:sp>
      <p:sp>
        <p:nvSpPr>
          <p:cNvPr id="9" name="عنصر نائب لرقم الشريحة 8"/>
          <p:cNvSpPr>
            <a:spLocks noGrp="1"/>
          </p:cNvSpPr>
          <p:nvPr>
            <p:ph type="sldNum" sz="quarter" idx="12"/>
          </p:nvPr>
        </p:nvSpPr>
        <p:spPr/>
        <p:txBody>
          <a:bodyPr/>
          <a:lstStyle>
            <a:lvl1pPr>
              <a:defRPr/>
            </a:lvl1pPr>
          </a:lstStyle>
          <a:p>
            <a:fld id="{D6CEB835-94AF-4BAC-85FA-FF813C30742A}" type="slidenum">
              <a:rPr lang="en-US"/>
              <a:pPr/>
              <a:t>‹#›</a:t>
            </a:fld>
            <a:endParaRPr lang="en-US"/>
          </a:p>
        </p:txBody>
      </p:sp>
    </p:spTree>
    <p:extLst>
      <p:ext uri="{BB962C8B-B14F-4D97-AF65-F5344CB8AC3E}">
        <p14:creationId xmlns:p14="http://schemas.microsoft.com/office/powerpoint/2010/main" val="425866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lvl1pPr>
              <a:defRPr/>
            </a:lvl1pPr>
          </a:lstStyle>
          <a:p>
            <a:endParaRPr lang="en-US"/>
          </a:p>
        </p:txBody>
      </p:sp>
      <p:sp>
        <p:nvSpPr>
          <p:cNvPr id="4" name="عنصر نائب للتذييل 3"/>
          <p:cNvSpPr>
            <a:spLocks noGrp="1"/>
          </p:cNvSpPr>
          <p:nvPr>
            <p:ph type="ftr" sz="quarter" idx="11"/>
          </p:nvPr>
        </p:nvSpPr>
        <p:spPr/>
        <p:txBody>
          <a:bodyPr/>
          <a:lstStyle>
            <a:lvl1pPr>
              <a:defRPr/>
            </a:lvl1pPr>
          </a:lstStyle>
          <a:p>
            <a:endParaRPr lang="en-US"/>
          </a:p>
        </p:txBody>
      </p:sp>
      <p:sp>
        <p:nvSpPr>
          <p:cNvPr id="5" name="عنصر نائب لرقم الشريحة 4"/>
          <p:cNvSpPr>
            <a:spLocks noGrp="1"/>
          </p:cNvSpPr>
          <p:nvPr>
            <p:ph type="sldNum" sz="quarter" idx="12"/>
          </p:nvPr>
        </p:nvSpPr>
        <p:spPr/>
        <p:txBody>
          <a:bodyPr/>
          <a:lstStyle>
            <a:lvl1pPr>
              <a:defRPr/>
            </a:lvl1pPr>
          </a:lstStyle>
          <a:p>
            <a:fld id="{440777FD-E41A-4FD0-9C7B-A5615679F55F}" type="slidenum">
              <a:rPr lang="en-US"/>
              <a:pPr/>
              <a:t>‹#›</a:t>
            </a:fld>
            <a:endParaRPr lang="en-US"/>
          </a:p>
        </p:txBody>
      </p:sp>
    </p:spTree>
    <p:extLst>
      <p:ext uri="{BB962C8B-B14F-4D97-AF65-F5344CB8AC3E}">
        <p14:creationId xmlns:p14="http://schemas.microsoft.com/office/powerpoint/2010/main" val="1546963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endParaRPr lang="en-US"/>
          </a:p>
        </p:txBody>
      </p:sp>
      <p:sp>
        <p:nvSpPr>
          <p:cNvPr id="3" name="عنصر نائب للتذييل 2"/>
          <p:cNvSpPr>
            <a:spLocks noGrp="1"/>
          </p:cNvSpPr>
          <p:nvPr>
            <p:ph type="ftr" sz="quarter" idx="11"/>
          </p:nvPr>
        </p:nvSpPr>
        <p:spPr/>
        <p:txBody>
          <a:bodyPr/>
          <a:lstStyle>
            <a:lvl1pPr>
              <a:defRPr/>
            </a:lvl1pPr>
          </a:lstStyle>
          <a:p>
            <a:endParaRPr lang="en-US"/>
          </a:p>
        </p:txBody>
      </p:sp>
      <p:sp>
        <p:nvSpPr>
          <p:cNvPr id="4" name="عنصر نائب لرقم الشريحة 3"/>
          <p:cNvSpPr>
            <a:spLocks noGrp="1"/>
          </p:cNvSpPr>
          <p:nvPr>
            <p:ph type="sldNum" sz="quarter" idx="12"/>
          </p:nvPr>
        </p:nvSpPr>
        <p:spPr/>
        <p:txBody>
          <a:bodyPr/>
          <a:lstStyle>
            <a:lvl1pPr>
              <a:defRPr/>
            </a:lvl1pPr>
          </a:lstStyle>
          <a:p>
            <a:fld id="{35CB9F29-C944-41BD-9A14-FE8B298167C7}" type="slidenum">
              <a:rPr lang="en-US"/>
              <a:pPr/>
              <a:t>‹#›</a:t>
            </a:fld>
            <a:endParaRPr lang="en-US"/>
          </a:p>
        </p:txBody>
      </p:sp>
    </p:spTree>
    <p:extLst>
      <p:ext uri="{BB962C8B-B14F-4D97-AF65-F5344CB8AC3E}">
        <p14:creationId xmlns:p14="http://schemas.microsoft.com/office/powerpoint/2010/main" val="128913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34A8B7A5-63B1-4536-A465-FF4882E0E2BC}" type="slidenum">
              <a:rPr lang="en-US"/>
              <a:pPr/>
              <a:t>‹#›</a:t>
            </a:fld>
            <a:endParaRPr lang="en-US"/>
          </a:p>
        </p:txBody>
      </p:sp>
    </p:spTree>
    <p:extLst>
      <p:ext uri="{BB962C8B-B14F-4D97-AF65-F5344CB8AC3E}">
        <p14:creationId xmlns:p14="http://schemas.microsoft.com/office/powerpoint/2010/main" val="233315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endParaRPr lang="en-US"/>
          </a:p>
        </p:txBody>
      </p:sp>
      <p:sp>
        <p:nvSpPr>
          <p:cNvPr id="6" name="عنصر نائب للتذييل 5"/>
          <p:cNvSpPr>
            <a:spLocks noGrp="1"/>
          </p:cNvSpPr>
          <p:nvPr>
            <p:ph type="ftr" sz="quarter" idx="11"/>
          </p:nvPr>
        </p:nvSpPr>
        <p:spPr/>
        <p:txBody>
          <a:bodyPr/>
          <a:lstStyle>
            <a:lvl1pPr>
              <a:defRPr/>
            </a:lvl1pPr>
          </a:lstStyle>
          <a:p>
            <a:endParaRPr lang="en-US"/>
          </a:p>
        </p:txBody>
      </p:sp>
      <p:sp>
        <p:nvSpPr>
          <p:cNvPr id="7" name="عنصر نائب لرقم الشريحة 6"/>
          <p:cNvSpPr>
            <a:spLocks noGrp="1"/>
          </p:cNvSpPr>
          <p:nvPr>
            <p:ph type="sldNum" sz="quarter" idx="12"/>
          </p:nvPr>
        </p:nvSpPr>
        <p:spPr/>
        <p:txBody>
          <a:bodyPr/>
          <a:lstStyle>
            <a:lvl1pPr>
              <a:defRPr/>
            </a:lvl1pPr>
          </a:lstStyle>
          <a:p>
            <a:fld id="{CEA09080-DCF0-4B4A-B3A6-A51CEEEA4BDF}" type="slidenum">
              <a:rPr lang="en-US"/>
              <a:pPr/>
              <a:t>‹#›</a:t>
            </a:fld>
            <a:endParaRPr lang="en-US"/>
          </a:p>
        </p:txBody>
      </p:sp>
    </p:spTree>
    <p:extLst>
      <p:ext uri="{BB962C8B-B14F-4D97-AF65-F5344CB8AC3E}">
        <p14:creationId xmlns:p14="http://schemas.microsoft.com/office/powerpoint/2010/main" val="34025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50800"/>
            <a:ext cx="8926513" cy="6743700"/>
            <a:chOff x="0" y="42"/>
            <a:chExt cx="4217" cy="5664"/>
          </a:xfrm>
        </p:grpSpPr>
        <p:grpSp>
          <p:nvGrpSpPr>
            <p:cNvPr id="2051" name="Group 3"/>
            <p:cNvGrpSpPr>
              <a:grpSpLocks/>
            </p:cNvGrpSpPr>
            <p:nvPr/>
          </p:nvGrpSpPr>
          <p:grpSpPr bwMode="auto">
            <a:xfrm>
              <a:off x="0" y="42"/>
              <a:ext cx="4217" cy="5664"/>
              <a:chOff x="0" y="42"/>
              <a:chExt cx="4217" cy="5664"/>
            </a:xfrm>
          </p:grpSpPr>
          <p:sp>
            <p:nvSpPr>
              <p:cNvPr id="2052" name="Rectangle 4"/>
              <p:cNvSpPr>
                <a:spLocks noChangeArrowheads="1"/>
              </p:cNvSpPr>
              <p:nvPr/>
            </p:nvSpPr>
            <p:spPr bwMode="ltGray">
              <a:xfrm>
                <a:off x="250" y="169"/>
                <a:ext cx="3967" cy="543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ar-SY"/>
              </a:p>
            </p:txBody>
          </p:sp>
          <p:pic>
            <p:nvPicPr>
              <p:cNvPr id="2053" name="Picture 5" descr="minispi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ltGray">
              <a:xfrm>
                <a:off x="0" y="42"/>
                <a:ext cx="558" cy="3600"/>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6"/>
              <p:cNvSpPr>
                <a:spLocks noChangeArrowheads="1"/>
              </p:cNvSpPr>
              <p:nvPr/>
            </p:nvSpPr>
            <p:spPr bwMode="ltGray">
              <a:xfrm>
                <a:off x="282" y="3468"/>
                <a:ext cx="492" cy="38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ar-SY"/>
              </a:p>
            </p:txBody>
          </p:sp>
          <p:pic>
            <p:nvPicPr>
              <p:cNvPr id="2055" name="Picture 7" descr="minispir"/>
              <p:cNvPicPr>
                <a:picLocks noChangeAspect="1" noChangeArrowheads="1"/>
              </p:cNvPicPr>
              <p:nvPr/>
            </p:nvPicPr>
            <p:blipFill>
              <a:blip r:embed="rId16">
                <a:extLst>
                  <a:ext uri="{28A0092B-C50C-407E-A947-70E740481C1C}">
                    <a14:useLocalDpi xmlns:a14="http://schemas.microsoft.com/office/drawing/2010/main" val="0"/>
                  </a:ext>
                </a:extLst>
              </a:blip>
              <a:srcRect t="39999"/>
              <a:stretch>
                <a:fillRect/>
              </a:stretch>
            </p:blipFill>
            <p:spPr bwMode="ltGray">
              <a:xfrm>
                <a:off x="0" y="3546"/>
                <a:ext cx="558" cy="21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6" name="Group 8"/>
            <p:cNvGrpSpPr>
              <a:grpSpLocks/>
            </p:cNvGrpSpPr>
            <p:nvPr/>
          </p:nvGrpSpPr>
          <p:grpSpPr bwMode="auto">
            <a:xfrm>
              <a:off x="543" y="1296"/>
              <a:ext cx="3658" cy="4032"/>
              <a:chOff x="198" y="1296"/>
              <a:chExt cx="3658" cy="4032"/>
            </a:xfrm>
          </p:grpSpPr>
          <p:sp>
            <p:nvSpPr>
              <p:cNvPr id="2057" name="Line 9"/>
              <p:cNvSpPr>
                <a:spLocks noChangeShapeType="1"/>
              </p:cNvSpPr>
              <p:nvPr/>
            </p:nvSpPr>
            <p:spPr bwMode="ltGray">
              <a:xfrm>
                <a:off x="198" y="1296"/>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58" name="Line 10"/>
              <p:cNvSpPr>
                <a:spLocks noChangeShapeType="1"/>
              </p:cNvSpPr>
              <p:nvPr/>
            </p:nvSpPr>
            <p:spPr bwMode="ltGray">
              <a:xfrm>
                <a:off x="198" y="1488"/>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59" name="Line 11"/>
              <p:cNvSpPr>
                <a:spLocks noChangeShapeType="1"/>
              </p:cNvSpPr>
              <p:nvPr/>
            </p:nvSpPr>
            <p:spPr bwMode="ltGray">
              <a:xfrm>
                <a:off x="198" y="1680"/>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60" name="Line 12"/>
              <p:cNvSpPr>
                <a:spLocks noChangeShapeType="1"/>
              </p:cNvSpPr>
              <p:nvPr/>
            </p:nvSpPr>
            <p:spPr bwMode="ltGray">
              <a:xfrm>
                <a:off x="198" y="1872"/>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61" name="Line 13"/>
              <p:cNvSpPr>
                <a:spLocks noChangeShapeType="1"/>
              </p:cNvSpPr>
              <p:nvPr/>
            </p:nvSpPr>
            <p:spPr bwMode="ltGray">
              <a:xfrm>
                <a:off x="198" y="2064"/>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62" name="Line 14"/>
              <p:cNvSpPr>
                <a:spLocks noChangeShapeType="1"/>
              </p:cNvSpPr>
              <p:nvPr/>
            </p:nvSpPr>
            <p:spPr bwMode="ltGray">
              <a:xfrm>
                <a:off x="198" y="2256"/>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63" name="Line 15"/>
              <p:cNvSpPr>
                <a:spLocks noChangeShapeType="1"/>
              </p:cNvSpPr>
              <p:nvPr/>
            </p:nvSpPr>
            <p:spPr bwMode="ltGray">
              <a:xfrm>
                <a:off x="198" y="2448"/>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64" name="Line 16"/>
              <p:cNvSpPr>
                <a:spLocks noChangeShapeType="1"/>
              </p:cNvSpPr>
              <p:nvPr/>
            </p:nvSpPr>
            <p:spPr bwMode="ltGray">
              <a:xfrm>
                <a:off x="198" y="2640"/>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65" name="Line 17"/>
              <p:cNvSpPr>
                <a:spLocks noChangeShapeType="1"/>
              </p:cNvSpPr>
              <p:nvPr/>
            </p:nvSpPr>
            <p:spPr bwMode="ltGray">
              <a:xfrm>
                <a:off x="198" y="2832"/>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66" name="Line 18"/>
              <p:cNvSpPr>
                <a:spLocks noChangeShapeType="1"/>
              </p:cNvSpPr>
              <p:nvPr/>
            </p:nvSpPr>
            <p:spPr bwMode="ltGray">
              <a:xfrm>
                <a:off x="198" y="3024"/>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67" name="Line 19"/>
              <p:cNvSpPr>
                <a:spLocks noChangeShapeType="1"/>
              </p:cNvSpPr>
              <p:nvPr/>
            </p:nvSpPr>
            <p:spPr bwMode="ltGray">
              <a:xfrm>
                <a:off x="198" y="3216"/>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68" name="Line 20"/>
              <p:cNvSpPr>
                <a:spLocks noChangeShapeType="1"/>
              </p:cNvSpPr>
              <p:nvPr/>
            </p:nvSpPr>
            <p:spPr bwMode="ltGray">
              <a:xfrm>
                <a:off x="198" y="3408"/>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69" name="Line 21"/>
              <p:cNvSpPr>
                <a:spLocks noChangeShapeType="1"/>
              </p:cNvSpPr>
              <p:nvPr/>
            </p:nvSpPr>
            <p:spPr bwMode="ltGray">
              <a:xfrm>
                <a:off x="198" y="3600"/>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70" name="Line 22"/>
              <p:cNvSpPr>
                <a:spLocks noChangeShapeType="1"/>
              </p:cNvSpPr>
              <p:nvPr/>
            </p:nvSpPr>
            <p:spPr bwMode="ltGray">
              <a:xfrm>
                <a:off x="198" y="3792"/>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71" name="Line 23"/>
              <p:cNvSpPr>
                <a:spLocks noChangeShapeType="1"/>
              </p:cNvSpPr>
              <p:nvPr/>
            </p:nvSpPr>
            <p:spPr bwMode="ltGray">
              <a:xfrm>
                <a:off x="198" y="3984"/>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72" name="Line 24"/>
              <p:cNvSpPr>
                <a:spLocks noChangeShapeType="1"/>
              </p:cNvSpPr>
              <p:nvPr/>
            </p:nvSpPr>
            <p:spPr bwMode="ltGray">
              <a:xfrm>
                <a:off x="198" y="4176"/>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73" name="Line 25"/>
              <p:cNvSpPr>
                <a:spLocks noChangeShapeType="1"/>
              </p:cNvSpPr>
              <p:nvPr/>
            </p:nvSpPr>
            <p:spPr bwMode="ltGray">
              <a:xfrm>
                <a:off x="198" y="4368"/>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74" name="Line 26"/>
              <p:cNvSpPr>
                <a:spLocks noChangeShapeType="1"/>
              </p:cNvSpPr>
              <p:nvPr/>
            </p:nvSpPr>
            <p:spPr bwMode="ltGray">
              <a:xfrm>
                <a:off x="198" y="4560"/>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75" name="Line 27"/>
              <p:cNvSpPr>
                <a:spLocks noChangeShapeType="1"/>
              </p:cNvSpPr>
              <p:nvPr/>
            </p:nvSpPr>
            <p:spPr bwMode="ltGray">
              <a:xfrm>
                <a:off x="198" y="4752"/>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76" name="Line 28"/>
              <p:cNvSpPr>
                <a:spLocks noChangeShapeType="1"/>
              </p:cNvSpPr>
              <p:nvPr/>
            </p:nvSpPr>
            <p:spPr bwMode="ltGray">
              <a:xfrm>
                <a:off x="198" y="4944"/>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77" name="Line 29"/>
              <p:cNvSpPr>
                <a:spLocks noChangeShapeType="1"/>
              </p:cNvSpPr>
              <p:nvPr/>
            </p:nvSpPr>
            <p:spPr bwMode="ltGray">
              <a:xfrm>
                <a:off x="198" y="5136"/>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2078" name="Line 30"/>
              <p:cNvSpPr>
                <a:spLocks noChangeShapeType="1"/>
              </p:cNvSpPr>
              <p:nvPr/>
            </p:nvSpPr>
            <p:spPr bwMode="ltGray">
              <a:xfrm>
                <a:off x="198" y="5328"/>
                <a:ext cx="3658"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grpSp>
      </p:grpSp>
      <p:sp>
        <p:nvSpPr>
          <p:cNvPr id="2079" name="Rectangle 31"/>
          <p:cNvSpPr>
            <a:spLocks noGrp="1" noChangeArrowheads="1"/>
          </p:cNvSpPr>
          <p:nvPr>
            <p:ph type="title"/>
          </p:nvPr>
        </p:nvSpPr>
        <p:spPr bwMode="auto">
          <a:xfrm>
            <a:off x="1066800" y="400050"/>
            <a:ext cx="6248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80" name="Rectangle 32"/>
          <p:cNvSpPr>
            <a:spLocks noGrp="1" noChangeArrowheads="1"/>
          </p:cNvSpPr>
          <p:nvPr>
            <p:ph type="body" idx="1"/>
          </p:nvPr>
        </p:nvSpPr>
        <p:spPr bwMode="auto">
          <a:xfrm>
            <a:off x="1066800" y="177165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81" name="Rectangle 33"/>
          <p:cNvSpPr>
            <a:spLocks noGrp="1" noChangeArrowheads="1"/>
          </p:cNvSpPr>
          <p:nvPr>
            <p:ph type="dt" sz="half" idx="2"/>
          </p:nvPr>
        </p:nvSpPr>
        <p:spPr bwMode="auto">
          <a:xfrm>
            <a:off x="1041400" y="615791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spcBef>
                <a:spcPct val="50000"/>
              </a:spcBef>
              <a:defRPr sz="1400">
                <a:solidFill>
                  <a:schemeClr val="folHlink"/>
                </a:solidFill>
                <a:latin typeface="+mn-lt"/>
              </a:defRPr>
            </a:lvl1pPr>
          </a:lstStyle>
          <a:p>
            <a:endParaRPr lang="en-US"/>
          </a:p>
        </p:txBody>
      </p:sp>
      <p:sp>
        <p:nvSpPr>
          <p:cNvPr id="2082" name="Rectangle 34"/>
          <p:cNvSpPr>
            <a:spLocks noGrp="1" noChangeArrowheads="1"/>
          </p:cNvSpPr>
          <p:nvPr>
            <p:ph type="ftr" sz="quarter" idx="3"/>
          </p:nvPr>
        </p:nvSpPr>
        <p:spPr bwMode="auto">
          <a:xfrm>
            <a:off x="3505200" y="6157913"/>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a:spcBef>
                <a:spcPct val="50000"/>
              </a:spcBef>
              <a:defRPr sz="1400">
                <a:solidFill>
                  <a:schemeClr val="folHlink"/>
                </a:solidFill>
                <a:latin typeface="+mn-lt"/>
              </a:defRPr>
            </a:lvl1pPr>
          </a:lstStyle>
          <a:p>
            <a:endParaRPr lang="en-US"/>
          </a:p>
        </p:txBody>
      </p:sp>
      <p:sp>
        <p:nvSpPr>
          <p:cNvPr id="2083" name="Rectangle 35"/>
          <p:cNvSpPr>
            <a:spLocks noGrp="1" noChangeArrowheads="1"/>
          </p:cNvSpPr>
          <p:nvPr>
            <p:ph type="sldNum" sz="quarter" idx="4"/>
          </p:nvPr>
        </p:nvSpPr>
        <p:spPr bwMode="auto">
          <a:xfrm>
            <a:off x="6934200" y="615791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spcBef>
                <a:spcPct val="50000"/>
              </a:spcBef>
              <a:defRPr sz="1400">
                <a:solidFill>
                  <a:schemeClr val="folHlink"/>
                </a:solidFill>
                <a:latin typeface="+mn-lt"/>
              </a:defRPr>
            </a:lvl1pPr>
          </a:lstStyle>
          <a:p>
            <a:fld id="{0E5D9D63-5DEE-4788-9C7F-31E169CACFA5}" type="slidenum">
              <a:rPr lang="en-US"/>
              <a:pPr/>
              <a:t>‹#›</a:t>
            </a:fld>
            <a:endParaRPr lang="en-US"/>
          </a:p>
        </p:txBody>
      </p:sp>
      <p:pic>
        <p:nvPicPr>
          <p:cNvPr id="2084" name="Picture 36" descr="facilitie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672388" y="381000"/>
            <a:ext cx="969962" cy="1143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4" r:id="rId13"/>
    <p:sldLayoutId id="2147483665" r:id="rId14"/>
  </p:sldLayoutIdLst>
  <p:txStyles>
    <p:titleStyle>
      <a:lvl1pPr algn="ctr" rtl="0" eaLnBrk="0" fontAlgn="base" hangingPunct="0">
        <a:spcBef>
          <a:spcPct val="0"/>
        </a:spcBef>
        <a:spcAft>
          <a:spcPct val="0"/>
        </a:spcAft>
        <a:defRPr kumimoji="1" sz="3200">
          <a:solidFill>
            <a:schemeClr val="tx2"/>
          </a:solidFill>
          <a:latin typeface="+mj-lt"/>
          <a:ea typeface="+mj-ea"/>
          <a:cs typeface="+mj-cs"/>
        </a:defRPr>
      </a:lvl1pPr>
      <a:lvl2pPr algn="ctr" rtl="0" eaLnBrk="0" fontAlgn="base" hangingPunct="0">
        <a:spcBef>
          <a:spcPct val="0"/>
        </a:spcBef>
        <a:spcAft>
          <a:spcPct val="0"/>
        </a:spcAft>
        <a:defRPr kumimoji="1" sz="3200">
          <a:solidFill>
            <a:schemeClr val="tx2"/>
          </a:solidFill>
          <a:latin typeface="Verdana" pitchFamily="34" charset="0"/>
        </a:defRPr>
      </a:lvl2pPr>
      <a:lvl3pPr algn="ctr" rtl="0" eaLnBrk="0" fontAlgn="base" hangingPunct="0">
        <a:spcBef>
          <a:spcPct val="0"/>
        </a:spcBef>
        <a:spcAft>
          <a:spcPct val="0"/>
        </a:spcAft>
        <a:defRPr kumimoji="1" sz="3200">
          <a:solidFill>
            <a:schemeClr val="tx2"/>
          </a:solidFill>
          <a:latin typeface="Verdana" pitchFamily="34" charset="0"/>
        </a:defRPr>
      </a:lvl3pPr>
      <a:lvl4pPr algn="ctr" rtl="0" eaLnBrk="0" fontAlgn="base" hangingPunct="0">
        <a:spcBef>
          <a:spcPct val="0"/>
        </a:spcBef>
        <a:spcAft>
          <a:spcPct val="0"/>
        </a:spcAft>
        <a:defRPr kumimoji="1" sz="3200">
          <a:solidFill>
            <a:schemeClr val="tx2"/>
          </a:solidFill>
          <a:latin typeface="Verdana" pitchFamily="34" charset="0"/>
        </a:defRPr>
      </a:lvl4pPr>
      <a:lvl5pPr algn="ctr" rtl="0" eaLnBrk="0" fontAlgn="base" hangingPunct="0">
        <a:spcBef>
          <a:spcPct val="0"/>
        </a:spcBef>
        <a:spcAft>
          <a:spcPct val="0"/>
        </a:spcAft>
        <a:defRPr kumimoji="1" sz="3200">
          <a:solidFill>
            <a:schemeClr val="tx2"/>
          </a:solidFill>
          <a:latin typeface="Verdana" pitchFamily="34" charset="0"/>
        </a:defRPr>
      </a:lvl5pPr>
      <a:lvl6pPr marL="457200" algn="ctr" rtl="0" eaLnBrk="0" fontAlgn="base" hangingPunct="0">
        <a:spcBef>
          <a:spcPct val="0"/>
        </a:spcBef>
        <a:spcAft>
          <a:spcPct val="0"/>
        </a:spcAft>
        <a:defRPr kumimoji="1" sz="3200">
          <a:solidFill>
            <a:schemeClr val="tx2"/>
          </a:solidFill>
          <a:latin typeface="Verdana" pitchFamily="34" charset="0"/>
        </a:defRPr>
      </a:lvl6pPr>
      <a:lvl7pPr marL="914400" algn="ctr" rtl="0" eaLnBrk="0" fontAlgn="base" hangingPunct="0">
        <a:spcBef>
          <a:spcPct val="0"/>
        </a:spcBef>
        <a:spcAft>
          <a:spcPct val="0"/>
        </a:spcAft>
        <a:defRPr kumimoji="1" sz="3200">
          <a:solidFill>
            <a:schemeClr val="tx2"/>
          </a:solidFill>
          <a:latin typeface="Verdana" pitchFamily="34" charset="0"/>
        </a:defRPr>
      </a:lvl7pPr>
      <a:lvl8pPr marL="1371600" algn="ctr" rtl="0" eaLnBrk="0" fontAlgn="base" hangingPunct="0">
        <a:spcBef>
          <a:spcPct val="0"/>
        </a:spcBef>
        <a:spcAft>
          <a:spcPct val="0"/>
        </a:spcAft>
        <a:defRPr kumimoji="1" sz="3200">
          <a:solidFill>
            <a:schemeClr val="tx2"/>
          </a:solidFill>
          <a:latin typeface="Verdana" pitchFamily="34" charset="0"/>
        </a:defRPr>
      </a:lvl8pPr>
      <a:lvl9pPr marL="1828800" algn="ctr" rtl="0" eaLnBrk="0" fontAlgn="base" hangingPunct="0">
        <a:spcBef>
          <a:spcPct val="0"/>
        </a:spcBef>
        <a:spcAft>
          <a:spcPct val="0"/>
        </a:spcAft>
        <a:defRPr kumimoji="1" sz="32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75.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 Id="rId9" Type="http://schemas.openxmlformats.org/officeDocument/2006/relationships/image" Target="../media/image81.jpeg"/></Relationships>
</file>

<file path=ppt/slides/_rels/slide7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dirty="0"/>
              <a:t>Housing and Equipment </a:t>
            </a:r>
            <a:r>
              <a:rPr lang="en-US" dirty="0" smtClean="0"/>
              <a:t>Systems</a:t>
            </a:r>
            <a:br>
              <a:rPr lang="en-US" dirty="0" smtClean="0"/>
            </a:br>
            <a:r>
              <a:rPr lang="ar-SY" sz="4000" b="1" dirty="0" smtClean="0"/>
              <a:t>إيواء الحيوانات الزراعية وبيئتها</a:t>
            </a:r>
            <a:endParaRPr lang="en-US" sz="4000" b="1" dirty="0"/>
          </a:p>
        </p:txBody>
      </p:sp>
      <p:sp>
        <p:nvSpPr>
          <p:cNvPr id="4099" name="Rectangle 3"/>
          <p:cNvSpPr>
            <a:spLocks noGrp="1" noChangeArrowheads="1"/>
          </p:cNvSpPr>
          <p:nvPr>
            <p:ph type="subTitle" idx="1"/>
          </p:nvPr>
        </p:nvSpPr>
        <p:spPr/>
        <p:txBody>
          <a:bodyPr/>
          <a:lstStyle/>
          <a:p>
            <a:r>
              <a:rPr lang="ar-SY" sz="6600" b="1" dirty="0" smtClean="0"/>
              <a:t>د. هيثم كرباج</a:t>
            </a:r>
            <a:endParaRPr lang="en-US" sz="6600" b="1"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6248400" cy="6229350"/>
          </a:xfrm>
        </p:spPr>
        <p:txBody>
          <a:bodyPr/>
          <a:lstStyle/>
          <a:p>
            <a:pPr algn="r"/>
            <a:r>
              <a:rPr lang="ar-SY" b="1" u="sng" dirty="0" smtClean="0"/>
              <a:t>- مزايا نظام </a:t>
            </a:r>
            <a:r>
              <a:rPr lang="ar-SY" b="1" u="sng" dirty="0"/>
              <a:t>الرعاية الطليق</a:t>
            </a:r>
            <a:r>
              <a:rPr lang="ar-SY" b="1" u="sng" dirty="0" smtClean="0"/>
              <a:t>:</a:t>
            </a:r>
            <a:br>
              <a:rPr lang="ar-SY" b="1" u="sng" dirty="0" smtClean="0"/>
            </a:br>
            <a:r>
              <a:rPr lang="ar-SY" sz="2800" b="1" dirty="0" smtClean="0"/>
              <a:t>1- يسهل انتقال الحيوانات بين المناطق الوظيفية داخل الحظائر.</a:t>
            </a:r>
            <a:br>
              <a:rPr lang="ar-SY" sz="2800" b="1" dirty="0" smtClean="0"/>
            </a:br>
            <a:r>
              <a:rPr lang="ar-SY" sz="2800" b="1" dirty="0" smtClean="0"/>
              <a:t>2- يؤمن حرية الحركة للحيوانات الزراعية والتي تساهم في تحسين معامل تحويل العلف, وبالتالي زيادة إنتاجها.</a:t>
            </a:r>
            <a:br>
              <a:rPr lang="ar-SY" sz="2800" b="1" dirty="0" smtClean="0"/>
            </a:br>
            <a:r>
              <a:rPr lang="ar-SY" sz="2800" b="1" dirty="0" smtClean="0"/>
              <a:t>3- يؤثر بشكل إيجابي في سير عملية الولادة عند الحيوانات الزراعية الثديية بسبب الحركة عند الحوامل.</a:t>
            </a:r>
            <a:br>
              <a:rPr lang="ar-SY" sz="2800" b="1" dirty="0" smtClean="0"/>
            </a:br>
            <a:r>
              <a:rPr lang="ar-SY" sz="2800" b="1" dirty="0" smtClean="0"/>
              <a:t>4- يسهل مراقبة الشبق وكشفه عند الحيوانات الزراعية.</a:t>
            </a:r>
            <a:br>
              <a:rPr lang="ar-SY" sz="2800" b="1" dirty="0" smtClean="0"/>
            </a:br>
            <a:r>
              <a:rPr lang="ar-SY" sz="2800" b="1" dirty="0" smtClean="0"/>
              <a:t>5- يعد نظاما اقتصاديا لأنه يساهم في استثمار أمثل لمساحة الحظائر والمباني وتجهيزاتها.</a:t>
            </a:r>
            <a:endParaRPr lang="ar-SY" dirty="0"/>
          </a:p>
        </p:txBody>
      </p:sp>
    </p:spTree>
    <p:extLst>
      <p:ext uri="{BB962C8B-B14F-4D97-AF65-F5344CB8AC3E}">
        <p14:creationId xmlns:p14="http://schemas.microsoft.com/office/powerpoint/2010/main" val="1657482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7772400" cy="6000750"/>
          </a:xfrm>
        </p:spPr>
        <p:txBody>
          <a:bodyPr/>
          <a:lstStyle/>
          <a:p>
            <a:pPr algn="r"/>
            <a:r>
              <a:rPr lang="ar-SY" b="1" u="sng" dirty="0" smtClean="0"/>
              <a:t>مساوئ نظام </a:t>
            </a:r>
            <a:r>
              <a:rPr lang="ar-SY" b="1" u="sng" dirty="0"/>
              <a:t>الرعاية الطليق</a:t>
            </a:r>
            <a:r>
              <a:rPr lang="ar-SY" b="1" u="sng" dirty="0" smtClean="0"/>
              <a:t>:</a:t>
            </a:r>
            <a:br>
              <a:rPr lang="ar-SY" b="1" u="sng" dirty="0" smtClean="0"/>
            </a:br>
            <a:r>
              <a:rPr lang="ar-SY" b="1" u="sng" dirty="0" smtClean="0"/>
              <a:t/>
            </a:r>
            <a:br>
              <a:rPr lang="ar-SY" b="1" u="sng" dirty="0" smtClean="0"/>
            </a:br>
            <a:r>
              <a:rPr lang="ar-SY" sz="2800" b="1" dirty="0" smtClean="0"/>
              <a:t>1- يصعب في هذا النظام مراقبة الحيوانات والعناية بها بشكل فردي.</a:t>
            </a:r>
            <a:br>
              <a:rPr lang="ar-SY" sz="2800" b="1" dirty="0" smtClean="0"/>
            </a:br>
            <a:r>
              <a:rPr lang="ar-SY" sz="2800" b="1" dirty="0" smtClean="0"/>
              <a:t>2- تدهور الإنتاج الكلي بسبب وجود الحيوانات عالية ومنخفضة الإنتاج في مجموعة واحدة.</a:t>
            </a:r>
            <a:br>
              <a:rPr lang="ar-SY" sz="2800" b="1" dirty="0" smtClean="0"/>
            </a:br>
            <a:r>
              <a:rPr lang="ar-SY" sz="2800" b="1" dirty="0" smtClean="0"/>
              <a:t>3- عملية تبديل وتشكيل المجموعات الحيوانية حسب المرحلة الإنتاجية صعبة في هذا النظام.</a:t>
            </a:r>
            <a:br>
              <a:rPr lang="ar-SY" sz="2800" b="1" dirty="0" smtClean="0"/>
            </a:br>
            <a:r>
              <a:rPr lang="ar-SY" sz="2800" b="1" dirty="0" smtClean="0"/>
              <a:t>4- لا يساعد هذا النظام على توزيع الحصص العلفية حسب الإنتاج.</a:t>
            </a:r>
            <a:endParaRPr lang="ar-SY" dirty="0"/>
          </a:p>
        </p:txBody>
      </p:sp>
    </p:spTree>
    <p:extLst>
      <p:ext uri="{BB962C8B-B14F-4D97-AF65-F5344CB8AC3E}">
        <p14:creationId xmlns:p14="http://schemas.microsoft.com/office/powerpoint/2010/main" val="1383922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7086600" cy="6305550"/>
          </a:xfrm>
        </p:spPr>
        <p:txBody>
          <a:bodyPr/>
          <a:lstStyle/>
          <a:p>
            <a:pPr algn="r"/>
            <a:r>
              <a:rPr lang="ar-SY" b="1" u="sng" dirty="0" smtClean="0"/>
              <a:t>حظائر الحيوانات الزراعية ومبانيها:</a:t>
            </a:r>
            <a:br>
              <a:rPr lang="ar-SY" b="1" u="sng" dirty="0" smtClean="0"/>
            </a:br>
            <a:r>
              <a:rPr lang="ar-SY" sz="2800" b="1" dirty="0" smtClean="0"/>
              <a:t>تختلف هذه الحظائر تبعاً لعدة عوامل منها نموذج الإيواء ,رأس المال , عرق الحيوان الزراعي ونوعه.</a:t>
            </a:r>
            <a:br>
              <a:rPr lang="ar-SY" sz="2800" b="1" dirty="0" smtClean="0"/>
            </a:br>
            <a:r>
              <a:rPr lang="ar-SY" sz="2800" b="1" dirty="0" smtClean="0"/>
              <a:t>-</a:t>
            </a:r>
            <a:r>
              <a:rPr lang="ar-SY" sz="2800" b="1" u="sng" dirty="0" smtClean="0"/>
              <a:t>شروط إقامة المباني والحظائر:</a:t>
            </a:r>
            <a:br>
              <a:rPr lang="ar-SY" sz="2800" b="1" u="sng" dirty="0" smtClean="0"/>
            </a:br>
            <a:r>
              <a:rPr lang="ar-SY" sz="2800" b="1" u="sng" dirty="0" smtClean="0"/>
              <a:t>1</a:t>
            </a:r>
            <a:r>
              <a:rPr lang="ar-SY" sz="2800" b="1" dirty="0" smtClean="0"/>
              <a:t>- اختيار موقع الحظائر والمباني: بحيث يفضل أن يكون اتجاهها جنوب- شرق, أو جنوب غرب وذلك لآن الجهة الشمالية باردة من ناحية, وكمية الضوء الداخلة من هذه الجهة تكون ضئيلة, كما يجب أن يؤمن الموقع سهولة الوصول لمخازن الأعلاف, سكن المشرفين , الطرق العامة والأسواق.</a:t>
            </a:r>
            <a:endParaRPr lang="ar-SY" b="1" dirty="0"/>
          </a:p>
        </p:txBody>
      </p:sp>
    </p:spTree>
    <p:extLst>
      <p:ext uri="{BB962C8B-B14F-4D97-AF65-F5344CB8AC3E}">
        <p14:creationId xmlns:p14="http://schemas.microsoft.com/office/powerpoint/2010/main" val="3087206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7086600" cy="5772150"/>
          </a:xfrm>
        </p:spPr>
        <p:txBody>
          <a:bodyPr/>
          <a:lstStyle/>
          <a:p>
            <a:pPr algn="r"/>
            <a:r>
              <a:rPr lang="ar-SY" dirty="0" smtClean="0"/>
              <a:t>2-</a:t>
            </a:r>
            <a:r>
              <a:rPr lang="ar-SY" b="1" u="sng" dirty="0" smtClean="0"/>
              <a:t>مواد البناء المستخدمة:</a:t>
            </a:r>
            <a:br>
              <a:rPr lang="ar-SY" b="1" u="sng" dirty="0" smtClean="0"/>
            </a:br>
            <a:r>
              <a:rPr lang="ar-SY" b="1" dirty="0" smtClean="0"/>
              <a:t>-يجب أن تتوافر في مواد البناء المستخدمة شروط ومواصفات معينة هي:</a:t>
            </a:r>
            <a:br>
              <a:rPr lang="ar-SY" b="1" dirty="0" smtClean="0"/>
            </a:br>
            <a:r>
              <a:rPr lang="ar-SY" b="1" dirty="0" smtClean="0"/>
              <a:t>- أن تمتاز مواد البناء بقابليتها تحمل الحمل الثقيل.</a:t>
            </a:r>
            <a:br>
              <a:rPr lang="ar-SY" b="1" dirty="0" smtClean="0"/>
            </a:br>
            <a:r>
              <a:rPr lang="ar-SY" b="1" dirty="0" smtClean="0"/>
              <a:t>- أن تكون لها قابلية كبيرة على العزل.</a:t>
            </a:r>
            <a:br>
              <a:rPr lang="ar-SY" b="1" dirty="0" smtClean="0"/>
            </a:br>
            <a:r>
              <a:rPr lang="ar-SY" b="1" dirty="0" smtClean="0"/>
              <a:t>- أن تمنع تسرب الرطوبة إلى الحظائر والمباني.</a:t>
            </a:r>
            <a:br>
              <a:rPr lang="ar-SY" b="1" dirty="0" smtClean="0"/>
            </a:br>
            <a:r>
              <a:rPr lang="ar-SY" b="1" dirty="0" smtClean="0"/>
              <a:t>- أن تكون أسعارها مقبولة</a:t>
            </a:r>
            <a:r>
              <a:rPr lang="ar-SY" sz="2800" b="1" dirty="0" smtClean="0"/>
              <a:t>.</a:t>
            </a:r>
            <a:endParaRPr lang="ar-SY" dirty="0"/>
          </a:p>
        </p:txBody>
      </p:sp>
    </p:spTree>
    <p:extLst>
      <p:ext uri="{BB962C8B-B14F-4D97-AF65-F5344CB8AC3E}">
        <p14:creationId xmlns:p14="http://schemas.microsoft.com/office/powerpoint/2010/main" val="3881767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7162800" cy="6457950"/>
          </a:xfrm>
        </p:spPr>
        <p:txBody>
          <a:bodyPr/>
          <a:lstStyle/>
          <a:p>
            <a:pPr algn="r"/>
            <a:r>
              <a:rPr lang="ar-SY" b="1" u="sng" dirty="0" smtClean="0"/>
              <a:t>جدران الحظائر والمباني:</a:t>
            </a:r>
            <a:br>
              <a:rPr lang="ar-SY" b="1" u="sng" dirty="0" smtClean="0"/>
            </a:br>
            <a:r>
              <a:rPr lang="ar-SY" sz="2800" b="1" dirty="0"/>
              <a:t/>
            </a:r>
            <a:br>
              <a:rPr lang="ar-SY" sz="2800" b="1" dirty="0"/>
            </a:br>
            <a:r>
              <a:rPr lang="ar-SY" sz="2800" b="1" dirty="0" smtClean="0"/>
              <a:t>وتختلف تبعا للمنطقة ويراعى فيها ما يلي:</a:t>
            </a:r>
            <a:br>
              <a:rPr lang="ar-SY" sz="2800" b="1" dirty="0" smtClean="0"/>
            </a:br>
            <a:r>
              <a:rPr lang="ar-SY" sz="2800" b="1" dirty="0" smtClean="0"/>
              <a:t>- أن تبنى من الآجر أو الطين أو البلوك.</a:t>
            </a:r>
            <a:br>
              <a:rPr lang="ar-SY" sz="2800" b="1" dirty="0" smtClean="0"/>
            </a:br>
            <a:r>
              <a:rPr lang="ar-SY" sz="2800" b="1" dirty="0" smtClean="0"/>
              <a:t>-أن تكون ذات ناقلية ضعيفة للحرارة ولاتتأثر بالعوامل الجوية.</a:t>
            </a:r>
            <a:br>
              <a:rPr lang="ar-SY" sz="2800" b="1" dirty="0" smtClean="0"/>
            </a:br>
            <a:r>
              <a:rPr lang="ar-SY" sz="2800" b="1" dirty="0" smtClean="0"/>
              <a:t>- أن تغطى من الداخل بطبقة رقيقة من الإسمنت والرمل ( طينة).</a:t>
            </a:r>
            <a:br>
              <a:rPr lang="ar-SY" sz="2800" b="1" dirty="0" smtClean="0"/>
            </a:br>
            <a:r>
              <a:rPr lang="ar-SY" sz="2800" b="1" dirty="0" smtClean="0"/>
              <a:t>- طلاء الجدران بمادة كلسية لزيادة شدة الإضاءة داخل الحظائر ومنع تعشيش الحشرات داخلها. </a:t>
            </a:r>
            <a:endParaRPr lang="ar-SY" b="1" u="sng" dirty="0"/>
          </a:p>
        </p:txBody>
      </p:sp>
    </p:spTree>
    <p:extLst>
      <p:ext uri="{BB962C8B-B14F-4D97-AF65-F5344CB8AC3E}">
        <p14:creationId xmlns:p14="http://schemas.microsoft.com/office/powerpoint/2010/main" val="1631485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6248400" cy="6153150"/>
          </a:xfrm>
        </p:spPr>
        <p:txBody>
          <a:bodyPr/>
          <a:lstStyle/>
          <a:p>
            <a:pPr algn="r"/>
            <a:r>
              <a:rPr lang="ar-SY" b="1" u="sng" dirty="0" smtClean="0"/>
              <a:t>سقف الحظائر والمباني:</a:t>
            </a:r>
            <a:br>
              <a:rPr lang="ar-SY" b="1" u="sng" dirty="0" smtClean="0"/>
            </a:br>
            <a:r>
              <a:rPr lang="ar-SY" sz="2800" b="1" dirty="0"/>
              <a:t/>
            </a:r>
            <a:br>
              <a:rPr lang="ar-SY" sz="2800" b="1" dirty="0"/>
            </a:br>
            <a:r>
              <a:rPr lang="ar-SY" sz="2800" b="1" dirty="0" smtClean="0"/>
              <a:t>- ويصنع إما من الإسمنت المسلح أو الخشب أو الآجر الأحمر..........وتختلف سماكته باختلاف المناطق البيئية وشكله إما مائل أو مستوي.</a:t>
            </a:r>
            <a:br>
              <a:rPr lang="ar-SY" sz="2800" b="1" dirty="0" smtClean="0"/>
            </a:br>
            <a:r>
              <a:rPr lang="ar-SY" sz="2800" b="1" dirty="0" smtClean="0"/>
              <a:t>- </a:t>
            </a:r>
            <a:r>
              <a:rPr lang="ar-SY" b="1" u="sng" dirty="0" smtClean="0"/>
              <a:t>أرضية الحظائر والمباني:</a:t>
            </a:r>
            <a:br>
              <a:rPr lang="ar-SY" b="1" u="sng" dirty="0" smtClean="0"/>
            </a:br>
            <a:r>
              <a:rPr lang="ar-SY" b="1" u="sng" dirty="0"/>
              <a:t/>
            </a:r>
            <a:br>
              <a:rPr lang="ar-SY" b="1" u="sng" dirty="0"/>
            </a:br>
            <a:r>
              <a:rPr lang="ar-SY" sz="2800" b="1" dirty="0" smtClean="0"/>
              <a:t>يجب أن ترتفع أرضية الحظائر والمباني بمقدار( 15-25 سم) عن الأراضي المباشرة وذلك من أجل سهولة تصريف السوائل من داخل الحظائر , ومنع تدفق مياه الأمطار لداخل الحظائر والمباني, وأن تكون سهلة التنظيف ودافئة لتقليل الفقد الحراري.</a:t>
            </a:r>
            <a:endParaRPr lang="ar-SY" b="1" u="sng" dirty="0"/>
          </a:p>
        </p:txBody>
      </p:sp>
    </p:spTree>
    <p:extLst>
      <p:ext uri="{BB962C8B-B14F-4D97-AF65-F5344CB8AC3E}">
        <p14:creationId xmlns:p14="http://schemas.microsoft.com/office/powerpoint/2010/main" val="1770181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6248400" cy="6153150"/>
          </a:xfrm>
        </p:spPr>
        <p:txBody>
          <a:bodyPr/>
          <a:lstStyle/>
          <a:p>
            <a:pPr algn="r"/>
            <a:r>
              <a:rPr lang="ar-SY" b="1" u="sng" dirty="0" smtClean="0"/>
              <a:t>مواصفات الحظائر والمباني الصحية</a:t>
            </a:r>
            <a:r>
              <a:rPr lang="ar-SY" b="1" dirty="0" smtClean="0"/>
              <a:t>:</a:t>
            </a:r>
            <a:br>
              <a:rPr lang="ar-SY" b="1" dirty="0" smtClean="0"/>
            </a:br>
            <a:r>
              <a:rPr lang="ar-SY" b="1" dirty="0"/>
              <a:t/>
            </a:r>
            <a:br>
              <a:rPr lang="ar-SY" b="1" dirty="0"/>
            </a:br>
            <a:r>
              <a:rPr lang="ar-SY" sz="2800" b="1" dirty="0" smtClean="0"/>
              <a:t>1- يجب أن تكون واسعة لتأمين كمية الهواء اللازمة لتنفس الحيوانات الزراعية التي تختلف بحسب نوع الحيوان ووزنه الحي وفصل السنة.</a:t>
            </a:r>
            <a:br>
              <a:rPr lang="ar-SY" sz="2800" b="1" dirty="0" smtClean="0"/>
            </a:br>
            <a:r>
              <a:rPr lang="ar-SY" sz="2800" b="1" dirty="0" smtClean="0"/>
              <a:t>2- يجب أن توفر الإضاءة الكافية ويفضل إنارتها في حظائر الأبقار ليلاً, بينما في حال الدواجن فيشترط إضاءتها لما لذلك من تأثير على الإنتاج.</a:t>
            </a:r>
            <a:br>
              <a:rPr lang="ar-SY" sz="2800" b="1" dirty="0" smtClean="0"/>
            </a:br>
            <a:r>
              <a:rPr lang="ar-SY" sz="2800" b="1" dirty="0" smtClean="0"/>
              <a:t>3-يجب أن تكون أرضية الحظائر جافة ودافئة.</a:t>
            </a:r>
            <a:br>
              <a:rPr lang="ar-SY" sz="2800" b="1" dirty="0" smtClean="0"/>
            </a:br>
            <a:r>
              <a:rPr lang="ar-SY" sz="2800" b="1" dirty="0" smtClean="0"/>
              <a:t>4- يجب أن تتوافر فيها ممرات توزيع العلف, ممر الخدمة, المعلف, المربط, المشرب أو المنهل , إضافة لتوفر بابان عريضان لسهولة دخول وخروج الحيوان.  </a:t>
            </a:r>
            <a:endParaRPr lang="ar-SY" b="1" u="sng" dirty="0"/>
          </a:p>
        </p:txBody>
      </p:sp>
    </p:spTree>
    <p:extLst>
      <p:ext uri="{BB962C8B-B14F-4D97-AF65-F5344CB8AC3E}">
        <p14:creationId xmlns:p14="http://schemas.microsoft.com/office/powerpoint/2010/main" val="12307026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ar-SY" b="1" dirty="0" smtClean="0"/>
              <a:t>توافر المناطق الوظيفية الضرورية</a:t>
            </a:r>
            <a:endParaRPr lang="en-US" b="1" dirty="0"/>
          </a:p>
        </p:txBody>
      </p:sp>
      <p:sp>
        <p:nvSpPr>
          <p:cNvPr id="6149" name="Rectangle 5"/>
          <p:cNvSpPr>
            <a:spLocks noGrp="1" noChangeArrowheads="1"/>
          </p:cNvSpPr>
          <p:nvPr>
            <p:ph type="body" sz="half" idx="1"/>
          </p:nvPr>
        </p:nvSpPr>
        <p:spPr/>
        <p:txBody>
          <a:bodyPr/>
          <a:lstStyle/>
          <a:p>
            <a:r>
              <a:rPr lang="ar-SY" b="1" dirty="0" smtClean="0"/>
              <a:t>ممر توزيع العلف , والخدمة</a:t>
            </a:r>
            <a:endParaRPr lang="en-US" b="1" dirty="0"/>
          </a:p>
        </p:txBody>
      </p:sp>
      <p:sp>
        <p:nvSpPr>
          <p:cNvPr id="6150" name="Rectangle 6"/>
          <p:cNvSpPr>
            <a:spLocks noGrp="1" noChangeArrowheads="1"/>
          </p:cNvSpPr>
          <p:nvPr>
            <p:ph type="body" sz="half" idx="2"/>
          </p:nvPr>
        </p:nvSpPr>
        <p:spPr/>
        <p:txBody>
          <a:bodyPr/>
          <a:lstStyle/>
          <a:p>
            <a:pPr algn="ctr"/>
            <a:r>
              <a:rPr lang="ar-SY" b="1" dirty="0" smtClean="0"/>
              <a:t>مكان الاضطجاع</a:t>
            </a:r>
            <a:endParaRPr lang="en-US" b="1" dirty="0"/>
          </a:p>
        </p:txBody>
      </p:sp>
      <p:pic>
        <p:nvPicPr>
          <p:cNvPr id="6152" name="Picture 8" descr="Tractor Pass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36838"/>
            <a:ext cx="3889375" cy="309721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Ample Cubicle 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636838"/>
            <a:ext cx="3960812" cy="3168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86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0"/>
          <p:cNvSpPr>
            <a:spLocks/>
          </p:cNvSpPr>
          <p:nvPr/>
        </p:nvSpPr>
        <p:spPr bwMode="auto">
          <a:xfrm>
            <a:off x="6732588" y="4618037"/>
            <a:ext cx="2232025" cy="2087563"/>
          </a:xfrm>
          <a:custGeom>
            <a:avLst/>
            <a:gdLst/>
            <a:ahLst/>
            <a:cxnLst>
              <a:cxn ang="0">
                <a:pos x="2337" y="2"/>
              </a:cxn>
              <a:cxn ang="0">
                <a:pos x="2537" y="22"/>
              </a:cxn>
              <a:cxn ang="0">
                <a:pos x="2721" y="63"/>
              </a:cxn>
              <a:cxn ang="0">
                <a:pos x="2887" y="128"/>
              </a:cxn>
              <a:cxn ang="0">
                <a:pos x="3030" y="220"/>
              </a:cxn>
              <a:cxn ang="0">
                <a:pos x="3147" y="339"/>
              </a:cxn>
              <a:cxn ang="0">
                <a:pos x="3232" y="491"/>
              </a:cxn>
              <a:cxn ang="0">
                <a:pos x="3270" y="614"/>
              </a:cxn>
              <a:cxn ang="0">
                <a:pos x="3277" y="661"/>
              </a:cxn>
              <a:cxn ang="0">
                <a:pos x="3288" y="756"/>
              </a:cxn>
              <a:cxn ang="0">
                <a:pos x="3300" y="893"/>
              </a:cxn>
              <a:cxn ang="0">
                <a:pos x="3308" y="1065"/>
              </a:cxn>
              <a:cxn ang="0">
                <a:pos x="3309" y="1262"/>
              </a:cxn>
              <a:cxn ang="0">
                <a:pos x="3298" y="1478"/>
              </a:cxn>
              <a:cxn ang="0">
                <a:pos x="3271" y="1703"/>
              </a:cxn>
              <a:cxn ang="0">
                <a:pos x="3242" y="1859"/>
              </a:cxn>
              <a:cxn ang="0">
                <a:pos x="3236" y="1910"/>
              </a:cxn>
              <a:cxn ang="0">
                <a:pos x="3215" y="2011"/>
              </a:cxn>
              <a:cxn ang="0">
                <a:pos x="3174" y="2153"/>
              </a:cxn>
              <a:cxn ang="0">
                <a:pos x="3105" y="2323"/>
              </a:cxn>
              <a:cxn ang="0">
                <a:pos x="3000" y="2512"/>
              </a:cxn>
              <a:cxn ang="0">
                <a:pos x="2878" y="2676"/>
              </a:cxn>
              <a:cxn ang="0">
                <a:pos x="2778" y="2790"/>
              </a:cxn>
              <a:cxn ang="0">
                <a:pos x="2664" y="2911"/>
              </a:cxn>
              <a:cxn ang="0">
                <a:pos x="2532" y="3033"/>
              </a:cxn>
              <a:cxn ang="0">
                <a:pos x="2381" y="3150"/>
              </a:cxn>
              <a:cxn ang="0">
                <a:pos x="2207" y="3255"/>
              </a:cxn>
              <a:cxn ang="0">
                <a:pos x="2008" y="3342"/>
              </a:cxn>
              <a:cxn ang="0">
                <a:pos x="1781" y="3405"/>
              </a:cxn>
              <a:cxn ang="0">
                <a:pos x="1524" y="3435"/>
              </a:cxn>
              <a:cxn ang="0">
                <a:pos x="1273" y="3425"/>
              </a:cxn>
              <a:cxn ang="0">
                <a:pos x="1054" y="3370"/>
              </a:cxn>
              <a:cxn ang="0">
                <a:pos x="856" y="3274"/>
              </a:cxn>
              <a:cxn ang="0">
                <a:pos x="679" y="3143"/>
              </a:cxn>
              <a:cxn ang="0">
                <a:pos x="524" y="2984"/>
              </a:cxn>
              <a:cxn ang="0">
                <a:pos x="389" y="2805"/>
              </a:cxn>
              <a:cxn ang="0">
                <a:pos x="274" y="2613"/>
              </a:cxn>
              <a:cxn ang="0">
                <a:pos x="180" y="2412"/>
              </a:cxn>
              <a:cxn ang="0">
                <a:pos x="107" y="2211"/>
              </a:cxn>
              <a:cxn ang="0">
                <a:pos x="52" y="2016"/>
              </a:cxn>
              <a:cxn ang="0">
                <a:pos x="17" y="1834"/>
              </a:cxn>
              <a:cxn ang="0">
                <a:pos x="1" y="1672"/>
              </a:cxn>
              <a:cxn ang="0">
                <a:pos x="8" y="1494"/>
              </a:cxn>
              <a:cxn ang="0">
                <a:pos x="50" y="1295"/>
              </a:cxn>
              <a:cxn ang="0">
                <a:pos x="130" y="1091"/>
              </a:cxn>
              <a:cxn ang="0">
                <a:pos x="244" y="890"/>
              </a:cxn>
              <a:cxn ang="0">
                <a:pos x="396" y="698"/>
              </a:cxn>
              <a:cxn ang="0">
                <a:pos x="583" y="519"/>
              </a:cxn>
              <a:cxn ang="0">
                <a:pos x="807" y="359"/>
              </a:cxn>
              <a:cxn ang="0">
                <a:pos x="1066" y="225"/>
              </a:cxn>
              <a:cxn ang="0">
                <a:pos x="1361" y="121"/>
              </a:cxn>
              <a:cxn ang="0">
                <a:pos x="1614" y="65"/>
              </a:cxn>
              <a:cxn ang="0">
                <a:pos x="1835" y="28"/>
              </a:cxn>
              <a:cxn ang="0">
                <a:pos x="2126" y="2"/>
              </a:cxn>
            </a:cxnLst>
            <a:rect l="0" t="0" r="r" b="b"/>
            <a:pathLst>
              <a:path w="3310" h="3437">
                <a:moveTo>
                  <a:pt x="2198" y="0"/>
                </a:moveTo>
                <a:lnTo>
                  <a:pt x="2268" y="0"/>
                </a:lnTo>
                <a:lnTo>
                  <a:pt x="2337" y="2"/>
                </a:lnTo>
                <a:lnTo>
                  <a:pt x="2405" y="6"/>
                </a:lnTo>
                <a:lnTo>
                  <a:pt x="2472" y="12"/>
                </a:lnTo>
                <a:lnTo>
                  <a:pt x="2537" y="22"/>
                </a:lnTo>
                <a:lnTo>
                  <a:pt x="2600" y="32"/>
                </a:lnTo>
                <a:lnTo>
                  <a:pt x="2662" y="46"/>
                </a:lnTo>
                <a:lnTo>
                  <a:pt x="2721" y="63"/>
                </a:lnTo>
                <a:lnTo>
                  <a:pt x="2779" y="82"/>
                </a:lnTo>
                <a:lnTo>
                  <a:pt x="2835" y="104"/>
                </a:lnTo>
                <a:lnTo>
                  <a:pt x="2887" y="128"/>
                </a:lnTo>
                <a:lnTo>
                  <a:pt x="2937" y="155"/>
                </a:lnTo>
                <a:lnTo>
                  <a:pt x="2985" y="185"/>
                </a:lnTo>
                <a:lnTo>
                  <a:pt x="3030" y="220"/>
                </a:lnTo>
                <a:lnTo>
                  <a:pt x="3072" y="257"/>
                </a:lnTo>
                <a:lnTo>
                  <a:pt x="3111" y="296"/>
                </a:lnTo>
                <a:lnTo>
                  <a:pt x="3147" y="339"/>
                </a:lnTo>
                <a:lnTo>
                  <a:pt x="3178" y="386"/>
                </a:lnTo>
                <a:lnTo>
                  <a:pt x="3206" y="437"/>
                </a:lnTo>
                <a:lnTo>
                  <a:pt x="3232" y="491"/>
                </a:lnTo>
                <a:lnTo>
                  <a:pt x="3253" y="549"/>
                </a:lnTo>
                <a:lnTo>
                  <a:pt x="3269" y="611"/>
                </a:lnTo>
                <a:lnTo>
                  <a:pt x="3270" y="614"/>
                </a:lnTo>
                <a:lnTo>
                  <a:pt x="3271" y="623"/>
                </a:lnTo>
                <a:lnTo>
                  <a:pt x="3273" y="639"/>
                </a:lnTo>
                <a:lnTo>
                  <a:pt x="3277" y="661"/>
                </a:lnTo>
                <a:lnTo>
                  <a:pt x="3280" y="687"/>
                </a:lnTo>
                <a:lnTo>
                  <a:pt x="3284" y="720"/>
                </a:lnTo>
                <a:lnTo>
                  <a:pt x="3288" y="756"/>
                </a:lnTo>
                <a:lnTo>
                  <a:pt x="3292" y="798"/>
                </a:lnTo>
                <a:lnTo>
                  <a:pt x="3297" y="844"/>
                </a:lnTo>
                <a:lnTo>
                  <a:pt x="3300" y="893"/>
                </a:lnTo>
                <a:lnTo>
                  <a:pt x="3304" y="948"/>
                </a:lnTo>
                <a:lnTo>
                  <a:pt x="3306" y="1004"/>
                </a:lnTo>
                <a:lnTo>
                  <a:pt x="3308" y="1065"/>
                </a:lnTo>
                <a:lnTo>
                  <a:pt x="3310" y="1128"/>
                </a:lnTo>
                <a:lnTo>
                  <a:pt x="3310" y="1194"/>
                </a:lnTo>
                <a:lnTo>
                  <a:pt x="3309" y="1262"/>
                </a:lnTo>
                <a:lnTo>
                  <a:pt x="3307" y="1332"/>
                </a:lnTo>
                <a:lnTo>
                  <a:pt x="3303" y="1405"/>
                </a:lnTo>
                <a:lnTo>
                  <a:pt x="3298" y="1478"/>
                </a:lnTo>
                <a:lnTo>
                  <a:pt x="3291" y="1552"/>
                </a:lnTo>
                <a:lnTo>
                  <a:pt x="3282" y="1628"/>
                </a:lnTo>
                <a:lnTo>
                  <a:pt x="3271" y="1703"/>
                </a:lnTo>
                <a:lnTo>
                  <a:pt x="3258" y="1780"/>
                </a:lnTo>
                <a:lnTo>
                  <a:pt x="3242" y="1856"/>
                </a:lnTo>
                <a:lnTo>
                  <a:pt x="3242" y="1859"/>
                </a:lnTo>
                <a:lnTo>
                  <a:pt x="3241" y="1870"/>
                </a:lnTo>
                <a:lnTo>
                  <a:pt x="3239" y="1888"/>
                </a:lnTo>
                <a:lnTo>
                  <a:pt x="3236" y="1910"/>
                </a:lnTo>
                <a:lnTo>
                  <a:pt x="3231" y="1939"/>
                </a:lnTo>
                <a:lnTo>
                  <a:pt x="3223" y="1972"/>
                </a:lnTo>
                <a:lnTo>
                  <a:pt x="3215" y="2011"/>
                </a:lnTo>
                <a:lnTo>
                  <a:pt x="3203" y="2054"/>
                </a:lnTo>
                <a:lnTo>
                  <a:pt x="3190" y="2101"/>
                </a:lnTo>
                <a:lnTo>
                  <a:pt x="3174" y="2153"/>
                </a:lnTo>
                <a:lnTo>
                  <a:pt x="3154" y="2207"/>
                </a:lnTo>
                <a:lnTo>
                  <a:pt x="3131" y="2264"/>
                </a:lnTo>
                <a:lnTo>
                  <a:pt x="3105" y="2323"/>
                </a:lnTo>
                <a:lnTo>
                  <a:pt x="3073" y="2384"/>
                </a:lnTo>
                <a:lnTo>
                  <a:pt x="3039" y="2447"/>
                </a:lnTo>
                <a:lnTo>
                  <a:pt x="3000" y="2512"/>
                </a:lnTo>
                <a:lnTo>
                  <a:pt x="2956" y="2577"/>
                </a:lnTo>
                <a:lnTo>
                  <a:pt x="2908" y="2642"/>
                </a:lnTo>
                <a:lnTo>
                  <a:pt x="2878" y="2676"/>
                </a:lnTo>
                <a:lnTo>
                  <a:pt x="2846" y="2713"/>
                </a:lnTo>
                <a:lnTo>
                  <a:pt x="2813" y="2751"/>
                </a:lnTo>
                <a:lnTo>
                  <a:pt x="2778" y="2790"/>
                </a:lnTo>
                <a:lnTo>
                  <a:pt x="2741" y="2829"/>
                </a:lnTo>
                <a:lnTo>
                  <a:pt x="2704" y="2870"/>
                </a:lnTo>
                <a:lnTo>
                  <a:pt x="2664" y="2911"/>
                </a:lnTo>
                <a:lnTo>
                  <a:pt x="2622" y="2952"/>
                </a:lnTo>
                <a:lnTo>
                  <a:pt x="2578" y="2993"/>
                </a:lnTo>
                <a:lnTo>
                  <a:pt x="2532" y="3033"/>
                </a:lnTo>
                <a:lnTo>
                  <a:pt x="2484" y="3072"/>
                </a:lnTo>
                <a:lnTo>
                  <a:pt x="2433" y="3112"/>
                </a:lnTo>
                <a:lnTo>
                  <a:pt x="2381" y="3150"/>
                </a:lnTo>
                <a:lnTo>
                  <a:pt x="2325" y="3187"/>
                </a:lnTo>
                <a:lnTo>
                  <a:pt x="2268" y="3221"/>
                </a:lnTo>
                <a:lnTo>
                  <a:pt x="2207" y="3255"/>
                </a:lnTo>
                <a:lnTo>
                  <a:pt x="2143" y="3286"/>
                </a:lnTo>
                <a:lnTo>
                  <a:pt x="2077" y="3315"/>
                </a:lnTo>
                <a:lnTo>
                  <a:pt x="2008" y="3342"/>
                </a:lnTo>
                <a:lnTo>
                  <a:pt x="1936" y="3366"/>
                </a:lnTo>
                <a:lnTo>
                  <a:pt x="1859" y="3387"/>
                </a:lnTo>
                <a:lnTo>
                  <a:pt x="1781" y="3405"/>
                </a:lnTo>
                <a:lnTo>
                  <a:pt x="1699" y="3418"/>
                </a:lnTo>
                <a:lnTo>
                  <a:pt x="1613" y="3429"/>
                </a:lnTo>
                <a:lnTo>
                  <a:pt x="1524" y="3435"/>
                </a:lnTo>
                <a:lnTo>
                  <a:pt x="1431" y="3437"/>
                </a:lnTo>
                <a:lnTo>
                  <a:pt x="1350" y="3434"/>
                </a:lnTo>
                <a:lnTo>
                  <a:pt x="1273" y="3425"/>
                </a:lnTo>
                <a:lnTo>
                  <a:pt x="1197" y="3412"/>
                </a:lnTo>
                <a:lnTo>
                  <a:pt x="1124" y="3393"/>
                </a:lnTo>
                <a:lnTo>
                  <a:pt x="1054" y="3370"/>
                </a:lnTo>
                <a:lnTo>
                  <a:pt x="986" y="3342"/>
                </a:lnTo>
                <a:lnTo>
                  <a:pt x="920" y="3310"/>
                </a:lnTo>
                <a:lnTo>
                  <a:pt x="856" y="3274"/>
                </a:lnTo>
                <a:lnTo>
                  <a:pt x="795" y="3234"/>
                </a:lnTo>
                <a:lnTo>
                  <a:pt x="735" y="3190"/>
                </a:lnTo>
                <a:lnTo>
                  <a:pt x="679" y="3143"/>
                </a:lnTo>
                <a:lnTo>
                  <a:pt x="625" y="3092"/>
                </a:lnTo>
                <a:lnTo>
                  <a:pt x="573" y="3040"/>
                </a:lnTo>
                <a:lnTo>
                  <a:pt x="524" y="2984"/>
                </a:lnTo>
                <a:lnTo>
                  <a:pt x="477" y="2927"/>
                </a:lnTo>
                <a:lnTo>
                  <a:pt x="432" y="2867"/>
                </a:lnTo>
                <a:lnTo>
                  <a:pt x="389" y="2805"/>
                </a:lnTo>
                <a:lnTo>
                  <a:pt x="349" y="2742"/>
                </a:lnTo>
                <a:lnTo>
                  <a:pt x="310" y="2679"/>
                </a:lnTo>
                <a:lnTo>
                  <a:pt x="274" y="2613"/>
                </a:lnTo>
                <a:lnTo>
                  <a:pt x="241" y="2547"/>
                </a:lnTo>
                <a:lnTo>
                  <a:pt x="209" y="2480"/>
                </a:lnTo>
                <a:lnTo>
                  <a:pt x="180" y="2412"/>
                </a:lnTo>
                <a:lnTo>
                  <a:pt x="154" y="2345"/>
                </a:lnTo>
                <a:lnTo>
                  <a:pt x="129" y="2278"/>
                </a:lnTo>
                <a:lnTo>
                  <a:pt x="107" y="2211"/>
                </a:lnTo>
                <a:lnTo>
                  <a:pt x="86" y="2145"/>
                </a:lnTo>
                <a:lnTo>
                  <a:pt x="68" y="2080"/>
                </a:lnTo>
                <a:lnTo>
                  <a:pt x="52" y="2016"/>
                </a:lnTo>
                <a:lnTo>
                  <a:pt x="38" y="1954"/>
                </a:lnTo>
                <a:lnTo>
                  <a:pt x="26" y="1893"/>
                </a:lnTo>
                <a:lnTo>
                  <a:pt x="17" y="1834"/>
                </a:lnTo>
                <a:lnTo>
                  <a:pt x="9" y="1778"/>
                </a:lnTo>
                <a:lnTo>
                  <a:pt x="4" y="1723"/>
                </a:lnTo>
                <a:lnTo>
                  <a:pt x="1" y="1672"/>
                </a:lnTo>
                <a:lnTo>
                  <a:pt x="0" y="1623"/>
                </a:lnTo>
                <a:lnTo>
                  <a:pt x="2" y="1559"/>
                </a:lnTo>
                <a:lnTo>
                  <a:pt x="8" y="1494"/>
                </a:lnTo>
                <a:lnTo>
                  <a:pt x="18" y="1428"/>
                </a:lnTo>
                <a:lnTo>
                  <a:pt x="32" y="1362"/>
                </a:lnTo>
                <a:lnTo>
                  <a:pt x="50" y="1295"/>
                </a:lnTo>
                <a:lnTo>
                  <a:pt x="73" y="1227"/>
                </a:lnTo>
                <a:lnTo>
                  <a:pt x="99" y="1158"/>
                </a:lnTo>
                <a:lnTo>
                  <a:pt x="130" y="1091"/>
                </a:lnTo>
                <a:lnTo>
                  <a:pt x="163" y="1023"/>
                </a:lnTo>
                <a:lnTo>
                  <a:pt x="202" y="957"/>
                </a:lnTo>
                <a:lnTo>
                  <a:pt x="244" y="890"/>
                </a:lnTo>
                <a:lnTo>
                  <a:pt x="291" y="825"/>
                </a:lnTo>
                <a:lnTo>
                  <a:pt x="341" y="760"/>
                </a:lnTo>
                <a:lnTo>
                  <a:pt x="396" y="698"/>
                </a:lnTo>
                <a:lnTo>
                  <a:pt x="455" y="637"/>
                </a:lnTo>
                <a:lnTo>
                  <a:pt x="516" y="577"/>
                </a:lnTo>
                <a:lnTo>
                  <a:pt x="583" y="519"/>
                </a:lnTo>
                <a:lnTo>
                  <a:pt x="654" y="464"/>
                </a:lnTo>
                <a:lnTo>
                  <a:pt x="728" y="411"/>
                </a:lnTo>
                <a:lnTo>
                  <a:pt x="807" y="359"/>
                </a:lnTo>
                <a:lnTo>
                  <a:pt x="889" y="312"/>
                </a:lnTo>
                <a:lnTo>
                  <a:pt x="975" y="267"/>
                </a:lnTo>
                <a:lnTo>
                  <a:pt x="1066" y="225"/>
                </a:lnTo>
                <a:lnTo>
                  <a:pt x="1161" y="187"/>
                </a:lnTo>
                <a:lnTo>
                  <a:pt x="1259" y="153"/>
                </a:lnTo>
                <a:lnTo>
                  <a:pt x="1361" y="121"/>
                </a:lnTo>
                <a:lnTo>
                  <a:pt x="1468" y="95"/>
                </a:lnTo>
                <a:lnTo>
                  <a:pt x="1541" y="79"/>
                </a:lnTo>
                <a:lnTo>
                  <a:pt x="1614" y="65"/>
                </a:lnTo>
                <a:lnTo>
                  <a:pt x="1688" y="51"/>
                </a:lnTo>
                <a:lnTo>
                  <a:pt x="1761" y="39"/>
                </a:lnTo>
                <a:lnTo>
                  <a:pt x="1835" y="28"/>
                </a:lnTo>
                <a:lnTo>
                  <a:pt x="1982" y="11"/>
                </a:lnTo>
                <a:lnTo>
                  <a:pt x="2054" y="6"/>
                </a:lnTo>
                <a:lnTo>
                  <a:pt x="2126" y="2"/>
                </a:lnTo>
                <a:lnTo>
                  <a:pt x="2198"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4" name="Freeform 10"/>
          <p:cNvSpPr>
            <a:spLocks/>
          </p:cNvSpPr>
          <p:nvPr/>
        </p:nvSpPr>
        <p:spPr bwMode="auto">
          <a:xfrm>
            <a:off x="4716463" y="1839913"/>
            <a:ext cx="2951162" cy="2808287"/>
          </a:xfrm>
          <a:custGeom>
            <a:avLst/>
            <a:gdLst/>
            <a:ahLst/>
            <a:cxnLst>
              <a:cxn ang="0">
                <a:pos x="2337" y="2"/>
              </a:cxn>
              <a:cxn ang="0">
                <a:pos x="2537" y="22"/>
              </a:cxn>
              <a:cxn ang="0">
                <a:pos x="2721" y="63"/>
              </a:cxn>
              <a:cxn ang="0">
                <a:pos x="2887" y="128"/>
              </a:cxn>
              <a:cxn ang="0">
                <a:pos x="3030" y="220"/>
              </a:cxn>
              <a:cxn ang="0">
                <a:pos x="3147" y="339"/>
              </a:cxn>
              <a:cxn ang="0">
                <a:pos x="3232" y="491"/>
              </a:cxn>
              <a:cxn ang="0">
                <a:pos x="3270" y="614"/>
              </a:cxn>
              <a:cxn ang="0">
                <a:pos x="3277" y="661"/>
              </a:cxn>
              <a:cxn ang="0">
                <a:pos x="3288" y="756"/>
              </a:cxn>
              <a:cxn ang="0">
                <a:pos x="3300" y="893"/>
              </a:cxn>
              <a:cxn ang="0">
                <a:pos x="3308" y="1065"/>
              </a:cxn>
              <a:cxn ang="0">
                <a:pos x="3309" y="1262"/>
              </a:cxn>
              <a:cxn ang="0">
                <a:pos x="3298" y="1478"/>
              </a:cxn>
              <a:cxn ang="0">
                <a:pos x="3271" y="1703"/>
              </a:cxn>
              <a:cxn ang="0">
                <a:pos x="3242" y="1859"/>
              </a:cxn>
              <a:cxn ang="0">
                <a:pos x="3236" y="1910"/>
              </a:cxn>
              <a:cxn ang="0">
                <a:pos x="3215" y="2011"/>
              </a:cxn>
              <a:cxn ang="0">
                <a:pos x="3174" y="2153"/>
              </a:cxn>
              <a:cxn ang="0">
                <a:pos x="3105" y="2323"/>
              </a:cxn>
              <a:cxn ang="0">
                <a:pos x="3000" y="2512"/>
              </a:cxn>
              <a:cxn ang="0">
                <a:pos x="2878" y="2676"/>
              </a:cxn>
              <a:cxn ang="0">
                <a:pos x="2778" y="2790"/>
              </a:cxn>
              <a:cxn ang="0">
                <a:pos x="2664" y="2911"/>
              </a:cxn>
              <a:cxn ang="0">
                <a:pos x="2532" y="3033"/>
              </a:cxn>
              <a:cxn ang="0">
                <a:pos x="2381" y="3150"/>
              </a:cxn>
              <a:cxn ang="0">
                <a:pos x="2207" y="3255"/>
              </a:cxn>
              <a:cxn ang="0">
                <a:pos x="2008" y="3342"/>
              </a:cxn>
              <a:cxn ang="0">
                <a:pos x="1781" y="3405"/>
              </a:cxn>
              <a:cxn ang="0">
                <a:pos x="1524" y="3435"/>
              </a:cxn>
              <a:cxn ang="0">
                <a:pos x="1273" y="3425"/>
              </a:cxn>
              <a:cxn ang="0">
                <a:pos x="1054" y="3370"/>
              </a:cxn>
              <a:cxn ang="0">
                <a:pos x="856" y="3274"/>
              </a:cxn>
              <a:cxn ang="0">
                <a:pos x="679" y="3143"/>
              </a:cxn>
              <a:cxn ang="0">
                <a:pos x="524" y="2984"/>
              </a:cxn>
              <a:cxn ang="0">
                <a:pos x="389" y="2805"/>
              </a:cxn>
              <a:cxn ang="0">
                <a:pos x="274" y="2613"/>
              </a:cxn>
              <a:cxn ang="0">
                <a:pos x="180" y="2412"/>
              </a:cxn>
              <a:cxn ang="0">
                <a:pos x="107" y="2211"/>
              </a:cxn>
              <a:cxn ang="0">
                <a:pos x="52" y="2016"/>
              </a:cxn>
              <a:cxn ang="0">
                <a:pos x="17" y="1834"/>
              </a:cxn>
              <a:cxn ang="0">
                <a:pos x="1" y="1672"/>
              </a:cxn>
              <a:cxn ang="0">
                <a:pos x="8" y="1494"/>
              </a:cxn>
              <a:cxn ang="0">
                <a:pos x="50" y="1295"/>
              </a:cxn>
              <a:cxn ang="0">
                <a:pos x="130" y="1091"/>
              </a:cxn>
              <a:cxn ang="0">
                <a:pos x="244" y="890"/>
              </a:cxn>
              <a:cxn ang="0">
                <a:pos x="396" y="698"/>
              </a:cxn>
              <a:cxn ang="0">
                <a:pos x="583" y="519"/>
              </a:cxn>
              <a:cxn ang="0">
                <a:pos x="807" y="359"/>
              </a:cxn>
              <a:cxn ang="0">
                <a:pos x="1066" y="225"/>
              </a:cxn>
              <a:cxn ang="0">
                <a:pos x="1361" y="121"/>
              </a:cxn>
              <a:cxn ang="0">
                <a:pos x="1614" y="65"/>
              </a:cxn>
              <a:cxn ang="0">
                <a:pos x="1835" y="28"/>
              </a:cxn>
              <a:cxn ang="0">
                <a:pos x="2126" y="2"/>
              </a:cxn>
            </a:cxnLst>
            <a:rect l="0" t="0" r="r" b="b"/>
            <a:pathLst>
              <a:path w="3310" h="3437">
                <a:moveTo>
                  <a:pt x="2198" y="0"/>
                </a:moveTo>
                <a:lnTo>
                  <a:pt x="2268" y="0"/>
                </a:lnTo>
                <a:lnTo>
                  <a:pt x="2337" y="2"/>
                </a:lnTo>
                <a:lnTo>
                  <a:pt x="2405" y="6"/>
                </a:lnTo>
                <a:lnTo>
                  <a:pt x="2472" y="12"/>
                </a:lnTo>
                <a:lnTo>
                  <a:pt x="2537" y="22"/>
                </a:lnTo>
                <a:lnTo>
                  <a:pt x="2600" y="32"/>
                </a:lnTo>
                <a:lnTo>
                  <a:pt x="2662" y="46"/>
                </a:lnTo>
                <a:lnTo>
                  <a:pt x="2721" y="63"/>
                </a:lnTo>
                <a:lnTo>
                  <a:pt x="2779" y="82"/>
                </a:lnTo>
                <a:lnTo>
                  <a:pt x="2835" y="104"/>
                </a:lnTo>
                <a:lnTo>
                  <a:pt x="2887" y="128"/>
                </a:lnTo>
                <a:lnTo>
                  <a:pt x="2937" y="155"/>
                </a:lnTo>
                <a:lnTo>
                  <a:pt x="2985" y="185"/>
                </a:lnTo>
                <a:lnTo>
                  <a:pt x="3030" y="220"/>
                </a:lnTo>
                <a:lnTo>
                  <a:pt x="3072" y="257"/>
                </a:lnTo>
                <a:lnTo>
                  <a:pt x="3111" y="296"/>
                </a:lnTo>
                <a:lnTo>
                  <a:pt x="3147" y="339"/>
                </a:lnTo>
                <a:lnTo>
                  <a:pt x="3178" y="386"/>
                </a:lnTo>
                <a:lnTo>
                  <a:pt x="3206" y="437"/>
                </a:lnTo>
                <a:lnTo>
                  <a:pt x="3232" y="491"/>
                </a:lnTo>
                <a:lnTo>
                  <a:pt x="3253" y="549"/>
                </a:lnTo>
                <a:lnTo>
                  <a:pt x="3269" y="611"/>
                </a:lnTo>
                <a:lnTo>
                  <a:pt x="3270" y="614"/>
                </a:lnTo>
                <a:lnTo>
                  <a:pt x="3271" y="623"/>
                </a:lnTo>
                <a:lnTo>
                  <a:pt x="3273" y="639"/>
                </a:lnTo>
                <a:lnTo>
                  <a:pt x="3277" y="661"/>
                </a:lnTo>
                <a:lnTo>
                  <a:pt x="3280" y="687"/>
                </a:lnTo>
                <a:lnTo>
                  <a:pt x="3284" y="720"/>
                </a:lnTo>
                <a:lnTo>
                  <a:pt x="3288" y="756"/>
                </a:lnTo>
                <a:lnTo>
                  <a:pt x="3292" y="798"/>
                </a:lnTo>
                <a:lnTo>
                  <a:pt x="3297" y="844"/>
                </a:lnTo>
                <a:lnTo>
                  <a:pt x="3300" y="893"/>
                </a:lnTo>
                <a:lnTo>
                  <a:pt x="3304" y="948"/>
                </a:lnTo>
                <a:lnTo>
                  <a:pt x="3306" y="1004"/>
                </a:lnTo>
                <a:lnTo>
                  <a:pt x="3308" y="1065"/>
                </a:lnTo>
                <a:lnTo>
                  <a:pt x="3310" y="1128"/>
                </a:lnTo>
                <a:lnTo>
                  <a:pt x="3310" y="1194"/>
                </a:lnTo>
                <a:lnTo>
                  <a:pt x="3309" y="1262"/>
                </a:lnTo>
                <a:lnTo>
                  <a:pt x="3307" y="1332"/>
                </a:lnTo>
                <a:lnTo>
                  <a:pt x="3303" y="1405"/>
                </a:lnTo>
                <a:lnTo>
                  <a:pt x="3298" y="1478"/>
                </a:lnTo>
                <a:lnTo>
                  <a:pt x="3291" y="1552"/>
                </a:lnTo>
                <a:lnTo>
                  <a:pt x="3282" y="1628"/>
                </a:lnTo>
                <a:lnTo>
                  <a:pt x="3271" y="1703"/>
                </a:lnTo>
                <a:lnTo>
                  <a:pt x="3258" y="1780"/>
                </a:lnTo>
                <a:lnTo>
                  <a:pt x="3242" y="1856"/>
                </a:lnTo>
                <a:lnTo>
                  <a:pt x="3242" y="1859"/>
                </a:lnTo>
                <a:lnTo>
                  <a:pt x="3241" y="1870"/>
                </a:lnTo>
                <a:lnTo>
                  <a:pt x="3239" y="1888"/>
                </a:lnTo>
                <a:lnTo>
                  <a:pt x="3236" y="1910"/>
                </a:lnTo>
                <a:lnTo>
                  <a:pt x="3231" y="1939"/>
                </a:lnTo>
                <a:lnTo>
                  <a:pt x="3223" y="1972"/>
                </a:lnTo>
                <a:lnTo>
                  <a:pt x="3215" y="2011"/>
                </a:lnTo>
                <a:lnTo>
                  <a:pt x="3203" y="2054"/>
                </a:lnTo>
                <a:lnTo>
                  <a:pt x="3190" y="2101"/>
                </a:lnTo>
                <a:lnTo>
                  <a:pt x="3174" y="2153"/>
                </a:lnTo>
                <a:lnTo>
                  <a:pt x="3154" y="2207"/>
                </a:lnTo>
                <a:lnTo>
                  <a:pt x="3131" y="2264"/>
                </a:lnTo>
                <a:lnTo>
                  <a:pt x="3105" y="2323"/>
                </a:lnTo>
                <a:lnTo>
                  <a:pt x="3073" y="2384"/>
                </a:lnTo>
                <a:lnTo>
                  <a:pt x="3039" y="2447"/>
                </a:lnTo>
                <a:lnTo>
                  <a:pt x="3000" y="2512"/>
                </a:lnTo>
                <a:lnTo>
                  <a:pt x="2956" y="2577"/>
                </a:lnTo>
                <a:lnTo>
                  <a:pt x="2908" y="2642"/>
                </a:lnTo>
                <a:lnTo>
                  <a:pt x="2878" y="2676"/>
                </a:lnTo>
                <a:lnTo>
                  <a:pt x="2846" y="2713"/>
                </a:lnTo>
                <a:lnTo>
                  <a:pt x="2813" y="2751"/>
                </a:lnTo>
                <a:lnTo>
                  <a:pt x="2778" y="2790"/>
                </a:lnTo>
                <a:lnTo>
                  <a:pt x="2741" y="2829"/>
                </a:lnTo>
                <a:lnTo>
                  <a:pt x="2704" y="2870"/>
                </a:lnTo>
                <a:lnTo>
                  <a:pt x="2664" y="2911"/>
                </a:lnTo>
                <a:lnTo>
                  <a:pt x="2622" y="2952"/>
                </a:lnTo>
                <a:lnTo>
                  <a:pt x="2578" y="2993"/>
                </a:lnTo>
                <a:lnTo>
                  <a:pt x="2532" y="3033"/>
                </a:lnTo>
                <a:lnTo>
                  <a:pt x="2484" y="3072"/>
                </a:lnTo>
                <a:lnTo>
                  <a:pt x="2433" y="3112"/>
                </a:lnTo>
                <a:lnTo>
                  <a:pt x="2381" y="3150"/>
                </a:lnTo>
                <a:lnTo>
                  <a:pt x="2325" y="3187"/>
                </a:lnTo>
                <a:lnTo>
                  <a:pt x="2268" y="3221"/>
                </a:lnTo>
                <a:lnTo>
                  <a:pt x="2207" y="3255"/>
                </a:lnTo>
                <a:lnTo>
                  <a:pt x="2143" y="3286"/>
                </a:lnTo>
                <a:lnTo>
                  <a:pt x="2077" y="3315"/>
                </a:lnTo>
                <a:lnTo>
                  <a:pt x="2008" y="3342"/>
                </a:lnTo>
                <a:lnTo>
                  <a:pt x="1936" y="3366"/>
                </a:lnTo>
                <a:lnTo>
                  <a:pt x="1859" y="3387"/>
                </a:lnTo>
                <a:lnTo>
                  <a:pt x="1781" y="3405"/>
                </a:lnTo>
                <a:lnTo>
                  <a:pt x="1699" y="3418"/>
                </a:lnTo>
                <a:lnTo>
                  <a:pt x="1613" y="3429"/>
                </a:lnTo>
                <a:lnTo>
                  <a:pt x="1524" y="3435"/>
                </a:lnTo>
                <a:lnTo>
                  <a:pt x="1431" y="3437"/>
                </a:lnTo>
                <a:lnTo>
                  <a:pt x="1350" y="3434"/>
                </a:lnTo>
                <a:lnTo>
                  <a:pt x="1273" y="3425"/>
                </a:lnTo>
                <a:lnTo>
                  <a:pt x="1197" y="3412"/>
                </a:lnTo>
                <a:lnTo>
                  <a:pt x="1124" y="3393"/>
                </a:lnTo>
                <a:lnTo>
                  <a:pt x="1054" y="3370"/>
                </a:lnTo>
                <a:lnTo>
                  <a:pt x="986" y="3342"/>
                </a:lnTo>
                <a:lnTo>
                  <a:pt x="920" y="3310"/>
                </a:lnTo>
                <a:lnTo>
                  <a:pt x="856" y="3274"/>
                </a:lnTo>
                <a:lnTo>
                  <a:pt x="795" y="3234"/>
                </a:lnTo>
                <a:lnTo>
                  <a:pt x="735" y="3190"/>
                </a:lnTo>
                <a:lnTo>
                  <a:pt x="679" y="3143"/>
                </a:lnTo>
                <a:lnTo>
                  <a:pt x="625" y="3092"/>
                </a:lnTo>
                <a:lnTo>
                  <a:pt x="573" y="3040"/>
                </a:lnTo>
                <a:lnTo>
                  <a:pt x="524" y="2984"/>
                </a:lnTo>
                <a:lnTo>
                  <a:pt x="477" y="2927"/>
                </a:lnTo>
                <a:lnTo>
                  <a:pt x="432" y="2867"/>
                </a:lnTo>
                <a:lnTo>
                  <a:pt x="389" y="2805"/>
                </a:lnTo>
                <a:lnTo>
                  <a:pt x="349" y="2742"/>
                </a:lnTo>
                <a:lnTo>
                  <a:pt x="310" y="2679"/>
                </a:lnTo>
                <a:lnTo>
                  <a:pt x="274" y="2613"/>
                </a:lnTo>
                <a:lnTo>
                  <a:pt x="241" y="2547"/>
                </a:lnTo>
                <a:lnTo>
                  <a:pt x="209" y="2480"/>
                </a:lnTo>
                <a:lnTo>
                  <a:pt x="180" y="2412"/>
                </a:lnTo>
                <a:lnTo>
                  <a:pt x="154" y="2345"/>
                </a:lnTo>
                <a:lnTo>
                  <a:pt x="129" y="2278"/>
                </a:lnTo>
                <a:lnTo>
                  <a:pt x="107" y="2211"/>
                </a:lnTo>
                <a:lnTo>
                  <a:pt x="86" y="2145"/>
                </a:lnTo>
                <a:lnTo>
                  <a:pt x="68" y="2080"/>
                </a:lnTo>
                <a:lnTo>
                  <a:pt x="52" y="2016"/>
                </a:lnTo>
                <a:lnTo>
                  <a:pt x="38" y="1954"/>
                </a:lnTo>
                <a:lnTo>
                  <a:pt x="26" y="1893"/>
                </a:lnTo>
                <a:lnTo>
                  <a:pt x="17" y="1834"/>
                </a:lnTo>
                <a:lnTo>
                  <a:pt x="9" y="1778"/>
                </a:lnTo>
                <a:lnTo>
                  <a:pt x="4" y="1723"/>
                </a:lnTo>
                <a:lnTo>
                  <a:pt x="1" y="1672"/>
                </a:lnTo>
                <a:lnTo>
                  <a:pt x="0" y="1623"/>
                </a:lnTo>
                <a:lnTo>
                  <a:pt x="2" y="1559"/>
                </a:lnTo>
                <a:lnTo>
                  <a:pt x="8" y="1494"/>
                </a:lnTo>
                <a:lnTo>
                  <a:pt x="18" y="1428"/>
                </a:lnTo>
                <a:lnTo>
                  <a:pt x="32" y="1362"/>
                </a:lnTo>
                <a:lnTo>
                  <a:pt x="50" y="1295"/>
                </a:lnTo>
                <a:lnTo>
                  <a:pt x="73" y="1227"/>
                </a:lnTo>
                <a:lnTo>
                  <a:pt x="99" y="1158"/>
                </a:lnTo>
                <a:lnTo>
                  <a:pt x="130" y="1091"/>
                </a:lnTo>
                <a:lnTo>
                  <a:pt x="163" y="1023"/>
                </a:lnTo>
                <a:lnTo>
                  <a:pt x="202" y="957"/>
                </a:lnTo>
                <a:lnTo>
                  <a:pt x="244" y="890"/>
                </a:lnTo>
                <a:lnTo>
                  <a:pt x="291" y="825"/>
                </a:lnTo>
                <a:lnTo>
                  <a:pt x="341" y="760"/>
                </a:lnTo>
                <a:lnTo>
                  <a:pt x="396" y="698"/>
                </a:lnTo>
                <a:lnTo>
                  <a:pt x="455" y="637"/>
                </a:lnTo>
                <a:lnTo>
                  <a:pt x="516" y="577"/>
                </a:lnTo>
                <a:lnTo>
                  <a:pt x="583" y="519"/>
                </a:lnTo>
                <a:lnTo>
                  <a:pt x="654" y="464"/>
                </a:lnTo>
                <a:lnTo>
                  <a:pt x="728" y="411"/>
                </a:lnTo>
                <a:lnTo>
                  <a:pt x="807" y="359"/>
                </a:lnTo>
                <a:lnTo>
                  <a:pt x="889" y="312"/>
                </a:lnTo>
                <a:lnTo>
                  <a:pt x="975" y="267"/>
                </a:lnTo>
                <a:lnTo>
                  <a:pt x="1066" y="225"/>
                </a:lnTo>
                <a:lnTo>
                  <a:pt x="1161" y="187"/>
                </a:lnTo>
                <a:lnTo>
                  <a:pt x="1259" y="153"/>
                </a:lnTo>
                <a:lnTo>
                  <a:pt x="1361" y="121"/>
                </a:lnTo>
                <a:lnTo>
                  <a:pt x="1468" y="95"/>
                </a:lnTo>
                <a:lnTo>
                  <a:pt x="1541" y="79"/>
                </a:lnTo>
                <a:lnTo>
                  <a:pt x="1614" y="65"/>
                </a:lnTo>
                <a:lnTo>
                  <a:pt x="1688" y="51"/>
                </a:lnTo>
                <a:lnTo>
                  <a:pt x="1761" y="39"/>
                </a:lnTo>
                <a:lnTo>
                  <a:pt x="1835" y="28"/>
                </a:lnTo>
                <a:lnTo>
                  <a:pt x="1982" y="11"/>
                </a:lnTo>
                <a:lnTo>
                  <a:pt x="2054" y="6"/>
                </a:lnTo>
                <a:lnTo>
                  <a:pt x="2126" y="2"/>
                </a:lnTo>
                <a:lnTo>
                  <a:pt x="219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3" name="عنصر نائب للنص 2"/>
          <p:cNvSpPr>
            <a:spLocks noGrp="1"/>
          </p:cNvSpPr>
          <p:nvPr>
            <p:ph type="body" sz="quarter" idx="13"/>
          </p:nvPr>
        </p:nvSpPr>
        <p:spPr/>
        <p:txBody>
          <a:bodyPr/>
          <a:lstStyle/>
          <a:p>
            <a:pPr algn="r"/>
            <a:r>
              <a:rPr lang="ar-SY" sz="4000" b="1" dirty="0" smtClean="0"/>
              <a:t>-المرابط</a:t>
            </a:r>
          </a:p>
          <a:p>
            <a:pPr algn="r"/>
            <a:endParaRPr lang="ar-SY" sz="4000" b="1" dirty="0"/>
          </a:p>
          <a:p>
            <a:pPr algn="r"/>
            <a:endParaRPr lang="ar-SY" sz="4000" b="1" dirty="0" smtClean="0"/>
          </a:p>
          <a:p>
            <a:pPr algn="r"/>
            <a:r>
              <a:rPr lang="ar-SY" sz="4000" b="1" dirty="0" smtClean="0"/>
              <a:t>- الحواجز المعدنية</a:t>
            </a:r>
            <a:endParaRPr lang="ar-SY" sz="4000" b="1" dirty="0"/>
          </a:p>
        </p:txBody>
      </p:sp>
    </p:spTree>
    <p:extLst>
      <p:ext uri="{BB962C8B-B14F-4D97-AF65-F5344CB8AC3E}">
        <p14:creationId xmlns:p14="http://schemas.microsoft.com/office/powerpoint/2010/main" val="1004174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ar-SY" sz="6000" b="1" dirty="0" smtClean="0"/>
              <a:t>حظائر الأبقار</a:t>
            </a:r>
            <a:endParaRPr lang="en-US" sz="6000" b="1" dirty="0"/>
          </a:p>
        </p:txBody>
      </p:sp>
      <p:pic>
        <p:nvPicPr>
          <p:cNvPr id="12292" name="Picture 4" descr="feedl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91" y="2362200"/>
            <a:ext cx="7969209" cy="2667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293" name="Text Box 5"/>
          <p:cNvSpPr txBox="1">
            <a:spLocks noChangeArrowheads="1"/>
          </p:cNvSpPr>
          <p:nvPr/>
        </p:nvSpPr>
        <p:spPr bwMode="auto">
          <a:xfrm>
            <a:off x="2209800" y="5105400"/>
            <a:ext cx="5562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ar-SY" sz="3600" b="1" dirty="0" smtClean="0"/>
              <a:t>نموذج الإيواء المفتوح</a:t>
            </a:r>
            <a:endParaRPr lang="en-US" sz="3600" b="1" dirty="0"/>
          </a:p>
        </p:txBody>
      </p:sp>
    </p:spTree>
    <p:extLst>
      <p:ext uri="{BB962C8B-B14F-4D97-AF65-F5344CB8AC3E}">
        <p14:creationId xmlns:p14="http://schemas.microsoft.com/office/powerpoint/2010/main" val="3887142230"/>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ar-SY" b="1" dirty="0" smtClean="0"/>
              <a:t>مزارع اليوم يجب أن تطعم المليارات</a:t>
            </a:r>
            <a:endParaRPr lang="en-US" b="1" dirty="0" smtClean="0"/>
          </a:p>
        </p:txBody>
      </p:sp>
      <p:pic>
        <p:nvPicPr>
          <p:cNvPr id="16393" name="Picture 9" descr="bakechicken1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953000" y="1371600"/>
            <a:ext cx="3810000" cy="2857500"/>
          </a:xfrm>
          <a:noFill/>
        </p:spPr>
      </p:pic>
      <p:pic>
        <p:nvPicPr>
          <p:cNvPr id="16394" name="Picture 10" descr="eg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276600"/>
            <a:ext cx="33337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1" descr="ba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954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descr="dairy%20produc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3733800"/>
            <a:ext cx="36861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13" descr="Grilled_Stea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752600"/>
            <a:ext cx="4219575"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568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6393"/>
                                        </p:tgtEl>
                                        <p:attrNameLst>
                                          <p:attrName>style.visibility</p:attrName>
                                        </p:attrNameLst>
                                      </p:cBhvr>
                                      <p:to>
                                        <p:strVal val="visible"/>
                                      </p:to>
                                    </p:set>
                                    <p:anim calcmode="lin" valueType="num">
                                      <p:cBhvr additive="base">
                                        <p:cTn id="7" dur="1000" fill="hold"/>
                                        <p:tgtEl>
                                          <p:spTgt spid="16393"/>
                                        </p:tgtEl>
                                        <p:attrNameLst>
                                          <p:attrName>ppt_x</p:attrName>
                                        </p:attrNameLst>
                                      </p:cBhvr>
                                      <p:tavLst>
                                        <p:tav tm="0">
                                          <p:val>
                                            <p:strVal val="1+#ppt_w/2"/>
                                          </p:val>
                                        </p:tav>
                                        <p:tav tm="100000">
                                          <p:val>
                                            <p:strVal val="#ppt_x"/>
                                          </p:val>
                                        </p:tav>
                                      </p:tavLst>
                                    </p:anim>
                                    <p:anim calcmode="lin" valueType="num">
                                      <p:cBhvr additive="base">
                                        <p:cTn id="8" dur="1000" fill="hold"/>
                                        <p:tgtEl>
                                          <p:spTgt spid="1639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0"/>
                                  </p:stCondLst>
                                  <p:childTnLst>
                                    <p:set>
                                      <p:cBhvr>
                                        <p:cTn id="11" dur="1" fill="hold">
                                          <p:stCondLst>
                                            <p:cond delay="0"/>
                                          </p:stCondLst>
                                        </p:cTn>
                                        <p:tgtEl>
                                          <p:spTgt spid="16394"/>
                                        </p:tgtEl>
                                        <p:attrNameLst>
                                          <p:attrName>style.visibility</p:attrName>
                                        </p:attrNameLst>
                                      </p:cBhvr>
                                      <p:to>
                                        <p:strVal val="visible"/>
                                      </p:to>
                                    </p:set>
                                    <p:anim calcmode="lin" valueType="num">
                                      <p:cBhvr additive="base">
                                        <p:cTn id="12" dur="1000" fill="hold"/>
                                        <p:tgtEl>
                                          <p:spTgt spid="16394"/>
                                        </p:tgtEl>
                                        <p:attrNameLst>
                                          <p:attrName>ppt_x</p:attrName>
                                        </p:attrNameLst>
                                      </p:cBhvr>
                                      <p:tavLst>
                                        <p:tav tm="0">
                                          <p:val>
                                            <p:strVal val="#ppt_x"/>
                                          </p:val>
                                        </p:tav>
                                        <p:tav tm="100000">
                                          <p:val>
                                            <p:strVal val="#ppt_x"/>
                                          </p:val>
                                        </p:tav>
                                      </p:tavLst>
                                    </p:anim>
                                    <p:anim calcmode="lin" valueType="num">
                                      <p:cBhvr additive="base">
                                        <p:cTn id="13" dur="1000" fill="hold"/>
                                        <p:tgtEl>
                                          <p:spTgt spid="16394"/>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0"/>
                                  </p:stCondLst>
                                  <p:childTnLst>
                                    <p:set>
                                      <p:cBhvr>
                                        <p:cTn id="16" dur="1" fill="hold">
                                          <p:stCondLst>
                                            <p:cond delay="0"/>
                                          </p:stCondLst>
                                        </p:cTn>
                                        <p:tgtEl>
                                          <p:spTgt spid="16395"/>
                                        </p:tgtEl>
                                        <p:attrNameLst>
                                          <p:attrName>style.visibility</p:attrName>
                                        </p:attrNameLst>
                                      </p:cBhvr>
                                      <p:to>
                                        <p:strVal val="visible"/>
                                      </p:to>
                                    </p:set>
                                    <p:anim calcmode="lin" valueType="num">
                                      <p:cBhvr additive="base">
                                        <p:cTn id="17" dur="1000" fill="hold"/>
                                        <p:tgtEl>
                                          <p:spTgt spid="16395"/>
                                        </p:tgtEl>
                                        <p:attrNameLst>
                                          <p:attrName>ppt_x</p:attrName>
                                        </p:attrNameLst>
                                      </p:cBhvr>
                                      <p:tavLst>
                                        <p:tav tm="0">
                                          <p:val>
                                            <p:strVal val="0-#ppt_w/2"/>
                                          </p:val>
                                        </p:tav>
                                        <p:tav tm="100000">
                                          <p:val>
                                            <p:strVal val="#ppt_x"/>
                                          </p:val>
                                        </p:tav>
                                      </p:tavLst>
                                    </p:anim>
                                    <p:anim calcmode="lin" valueType="num">
                                      <p:cBhvr additive="base">
                                        <p:cTn id="18" dur="1000" fill="hold"/>
                                        <p:tgtEl>
                                          <p:spTgt spid="1639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2" presetClass="entr" presetSubtype="4" fill="hold" nodeType="afterEffect">
                                  <p:stCondLst>
                                    <p:cond delay="0"/>
                                  </p:stCondLst>
                                  <p:childTnLst>
                                    <p:set>
                                      <p:cBhvr>
                                        <p:cTn id="21" dur="1" fill="hold">
                                          <p:stCondLst>
                                            <p:cond delay="0"/>
                                          </p:stCondLst>
                                        </p:cTn>
                                        <p:tgtEl>
                                          <p:spTgt spid="16396"/>
                                        </p:tgtEl>
                                        <p:attrNameLst>
                                          <p:attrName>style.visibility</p:attrName>
                                        </p:attrNameLst>
                                      </p:cBhvr>
                                      <p:to>
                                        <p:strVal val="visible"/>
                                      </p:to>
                                    </p:set>
                                    <p:anim calcmode="lin" valueType="num">
                                      <p:cBhvr additive="base">
                                        <p:cTn id="22" dur="1000" fill="hold"/>
                                        <p:tgtEl>
                                          <p:spTgt spid="16396"/>
                                        </p:tgtEl>
                                        <p:attrNameLst>
                                          <p:attrName>ppt_x</p:attrName>
                                        </p:attrNameLst>
                                      </p:cBhvr>
                                      <p:tavLst>
                                        <p:tav tm="0">
                                          <p:val>
                                            <p:strVal val="#ppt_x"/>
                                          </p:val>
                                        </p:tav>
                                        <p:tav tm="100000">
                                          <p:val>
                                            <p:strVal val="#ppt_x"/>
                                          </p:val>
                                        </p:tav>
                                      </p:tavLst>
                                    </p:anim>
                                    <p:anim calcmode="lin" valueType="num">
                                      <p:cBhvr additive="base">
                                        <p:cTn id="23" dur="1000" fill="hold"/>
                                        <p:tgtEl>
                                          <p:spTgt spid="16396"/>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4000"/>
                            </p:stCondLst>
                            <p:childTnLst>
                              <p:par>
                                <p:cTn id="25" presetID="3" presetClass="entr" presetSubtype="10" fill="hold" nodeType="afterEffect">
                                  <p:stCondLst>
                                    <p:cond delay="0"/>
                                  </p:stCondLst>
                                  <p:childTnLst>
                                    <p:set>
                                      <p:cBhvr>
                                        <p:cTn id="26" dur="1" fill="hold">
                                          <p:stCondLst>
                                            <p:cond delay="0"/>
                                          </p:stCondLst>
                                        </p:cTn>
                                        <p:tgtEl>
                                          <p:spTgt spid="16397"/>
                                        </p:tgtEl>
                                        <p:attrNameLst>
                                          <p:attrName>style.visibility</p:attrName>
                                        </p:attrNameLst>
                                      </p:cBhvr>
                                      <p:to>
                                        <p:strVal val="visible"/>
                                      </p:to>
                                    </p:set>
                                    <p:animEffect transition="in" filter="blinds(horizontal)">
                                      <p:cBhvr>
                                        <p:cTn id="27" dur="500"/>
                                        <p:tgtEl>
                                          <p:spTgt spid="16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sz="6600" b="1" dirty="0" smtClean="0"/>
              <a:t>نظام الإيواء المغلق</a:t>
            </a:r>
            <a:endParaRPr lang="ar-SY" sz="6600" b="1" dirty="0"/>
          </a:p>
        </p:txBody>
      </p:sp>
      <p:pic>
        <p:nvPicPr>
          <p:cNvPr id="4" name="Picture 10" descr="54 Cow Un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9368" y="1600200"/>
            <a:ext cx="7262153" cy="525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2386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ar-SY" sz="4800" b="1" dirty="0" smtClean="0"/>
              <a:t>نظام الإيواء المغلق</a:t>
            </a:r>
            <a:endParaRPr lang="en-US" sz="4800" b="1" dirty="0"/>
          </a:p>
        </p:txBody>
      </p:sp>
      <p:pic>
        <p:nvPicPr>
          <p:cNvPr id="34819" name="Picture 3" descr="pig_pe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76400"/>
            <a:ext cx="6677025" cy="48069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09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ar-SY" sz="4000" b="1" dirty="0" smtClean="0"/>
              <a:t>نظم رعاية الحيوانات الزراعية</a:t>
            </a:r>
            <a:endParaRPr lang="en-US" sz="4000" b="1" dirty="0"/>
          </a:p>
        </p:txBody>
      </p:sp>
      <p:pic>
        <p:nvPicPr>
          <p:cNvPr id="11268" name="Picture 4" descr="picture_beef_feelot_open_ba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5499100" cy="4132263"/>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1752600" y="5867400"/>
            <a:ext cx="5638800" cy="7078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ar-SY" sz="4000" b="1" dirty="0" smtClean="0"/>
              <a:t>نموذج الإيواء نصف المفتوح</a:t>
            </a:r>
            <a:endParaRPr lang="en-US" sz="4000" dirty="0"/>
          </a:p>
        </p:txBody>
      </p:sp>
    </p:spTree>
    <p:extLst>
      <p:ext uri="{BB962C8B-B14F-4D97-AF65-F5344CB8AC3E}">
        <p14:creationId xmlns:p14="http://schemas.microsoft.com/office/powerpoint/2010/main" val="4223678939"/>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ar-SY" b="1" dirty="0" smtClean="0"/>
              <a:t>نظام التربية نصف المغلق</a:t>
            </a:r>
            <a:endParaRPr lang="en-US" b="1" dirty="0" smtClean="0"/>
          </a:p>
        </p:txBody>
      </p:sp>
      <p:pic>
        <p:nvPicPr>
          <p:cNvPr id="11267" name="Picture 10" descr="cow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 y="1600200"/>
            <a:ext cx="4038600" cy="4524375"/>
          </a:xfrm>
          <a:noFill/>
        </p:spPr>
      </p:pic>
      <p:pic>
        <p:nvPicPr>
          <p:cNvPr id="11268" name="Picture 11" descr="pigs"/>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3886200" y="3429000"/>
            <a:ext cx="4038600" cy="3028950"/>
          </a:xfrm>
          <a:noFill/>
        </p:spPr>
      </p:pic>
      <p:pic>
        <p:nvPicPr>
          <p:cNvPr id="11269" name="Picture 12" descr="Broiler_Sh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00200"/>
            <a:ext cx="35528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5484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ar-SY" dirty="0" smtClean="0"/>
              <a:t>نظم تربية الخنازير</a:t>
            </a:r>
            <a:endParaRPr lang="en-US" dirty="0"/>
          </a:p>
        </p:txBody>
      </p:sp>
      <p:sp>
        <p:nvSpPr>
          <p:cNvPr id="10245" name="Rectangle 5"/>
          <p:cNvSpPr>
            <a:spLocks noGrp="1" noChangeArrowheads="1"/>
          </p:cNvSpPr>
          <p:nvPr>
            <p:ph type="body" sz="half" idx="1"/>
          </p:nvPr>
        </p:nvSpPr>
        <p:spPr/>
        <p:txBody>
          <a:bodyPr/>
          <a:lstStyle/>
          <a:p>
            <a:pPr algn="ctr"/>
            <a:r>
              <a:rPr lang="ar-SY" b="1" dirty="0" smtClean="0"/>
              <a:t>التربية المربوطة</a:t>
            </a:r>
            <a:endParaRPr lang="en-US" b="1" dirty="0"/>
          </a:p>
        </p:txBody>
      </p:sp>
      <p:sp>
        <p:nvSpPr>
          <p:cNvPr id="10246" name="Rectangle 6"/>
          <p:cNvSpPr>
            <a:spLocks noGrp="1" noChangeArrowheads="1"/>
          </p:cNvSpPr>
          <p:nvPr>
            <p:ph type="body" sz="half" idx="2"/>
          </p:nvPr>
        </p:nvSpPr>
        <p:spPr/>
        <p:txBody>
          <a:bodyPr/>
          <a:lstStyle/>
          <a:p>
            <a:pPr algn="ctr"/>
            <a:r>
              <a:rPr lang="ar-SY" b="1" dirty="0" smtClean="0"/>
              <a:t>التربية الطليقة</a:t>
            </a:r>
            <a:endParaRPr lang="en-US" b="1" dirty="0"/>
          </a:p>
        </p:txBody>
      </p:sp>
      <p:pic>
        <p:nvPicPr>
          <p:cNvPr id="10248" name="Picture 8" descr="pigindustryinthesou_ia412f44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2420938"/>
            <a:ext cx="3671887" cy="2794000"/>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pig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2276475"/>
            <a:ext cx="2932112"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80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ar-SY" b="1" dirty="0" smtClean="0"/>
              <a:t>نظم تربية الدواجن</a:t>
            </a:r>
            <a:endParaRPr lang="en-US" b="1" dirty="0"/>
          </a:p>
        </p:txBody>
      </p:sp>
      <p:sp>
        <p:nvSpPr>
          <p:cNvPr id="8197" name="Rectangle 5"/>
          <p:cNvSpPr>
            <a:spLocks noGrp="1" noChangeArrowheads="1"/>
          </p:cNvSpPr>
          <p:nvPr>
            <p:ph type="body" sz="half" idx="1"/>
          </p:nvPr>
        </p:nvSpPr>
        <p:spPr/>
        <p:txBody>
          <a:bodyPr/>
          <a:lstStyle/>
          <a:p>
            <a:pPr algn="ctr"/>
            <a:r>
              <a:rPr lang="ar-SY" b="1" dirty="0" smtClean="0"/>
              <a:t>نظام البطاريات(مغلق)</a:t>
            </a:r>
            <a:endParaRPr lang="en-US" b="1" dirty="0"/>
          </a:p>
        </p:txBody>
      </p:sp>
      <p:sp>
        <p:nvSpPr>
          <p:cNvPr id="8198" name="Rectangle 6"/>
          <p:cNvSpPr>
            <a:spLocks noGrp="1" noChangeArrowheads="1"/>
          </p:cNvSpPr>
          <p:nvPr>
            <p:ph type="body" sz="half" idx="2"/>
          </p:nvPr>
        </p:nvSpPr>
        <p:spPr/>
        <p:txBody>
          <a:bodyPr/>
          <a:lstStyle/>
          <a:p>
            <a:pPr algn="ctr"/>
            <a:r>
              <a:rPr lang="ar-SY" b="1" dirty="0" smtClean="0"/>
              <a:t>نظام التربية الطليقة</a:t>
            </a:r>
            <a:endParaRPr lang="en-US" b="1" dirty="0"/>
          </a:p>
        </p:txBody>
      </p:sp>
      <p:pic>
        <p:nvPicPr>
          <p:cNvPr id="8200" name="Picture 8" descr="campaignpce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81300"/>
            <a:ext cx="376555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campaignpce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746375"/>
            <a:ext cx="3673475" cy="255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137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ar-SY" b="1" dirty="0" smtClean="0"/>
              <a:t>مخطط أساسي لحظيرة أبقار</a:t>
            </a:r>
            <a:endParaRPr lang="en-US" b="1" dirty="0"/>
          </a:p>
        </p:txBody>
      </p:sp>
      <p:sp>
        <p:nvSpPr>
          <p:cNvPr id="29699" name="Rectangle 3"/>
          <p:cNvSpPr>
            <a:spLocks noGrp="1" noChangeArrowheads="1"/>
          </p:cNvSpPr>
          <p:nvPr>
            <p:ph type="body" idx="1"/>
          </p:nvPr>
        </p:nvSpPr>
        <p:spPr/>
        <p:txBody>
          <a:bodyPr/>
          <a:lstStyle/>
          <a:p>
            <a:endParaRPr lang="ar-SY"/>
          </a:p>
        </p:txBody>
      </p:sp>
      <p:pic>
        <p:nvPicPr>
          <p:cNvPr id="29703" name="Picture 7" descr="b906_figur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467600" cy="417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691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6248400" cy="5924550"/>
          </a:xfrm>
        </p:spPr>
        <p:txBody>
          <a:bodyPr/>
          <a:lstStyle/>
          <a:p>
            <a:pPr algn="r"/>
            <a:r>
              <a:rPr lang="ar-SY" b="1" u="sng" dirty="0" smtClean="0"/>
              <a:t>تجهيزات حظائر الأبقار:</a:t>
            </a:r>
            <a:br>
              <a:rPr lang="ar-SY" b="1" u="sng" dirty="0" smtClean="0"/>
            </a:br>
            <a:r>
              <a:rPr lang="ar-SY" sz="2800" b="1" u="sng" dirty="0" smtClean="0"/>
              <a:t>- المربط أو المضجع:</a:t>
            </a:r>
            <a:r>
              <a:rPr lang="ar-SY" sz="2800" b="1" dirty="0" smtClean="0"/>
              <a:t> وهو المكان المحدد من أرضية الحظيرة والذي يربط ويضطجع فوقه الحيوان( النظام المربوط) , أو يضطجع فوقه الحيوان , ويتحدد بفواصل أو حواجز معدنية, وله ثلاثة أنواع:</a:t>
            </a:r>
            <a:br>
              <a:rPr lang="ar-SY" sz="2800" b="1" dirty="0" smtClean="0"/>
            </a:br>
            <a:r>
              <a:rPr lang="ar-SY" sz="2800" b="1" dirty="0" smtClean="0"/>
              <a:t>1- القصير: تختلف أبعاده بحسب عرق </a:t>
            </a:r>
            <a:r>
              <a:rPr lang="ar-SY" sz="2800" b="1" dirty="0" err="1" smtClean="0"/>
              <a:t>الحيوان,حيث</a:t>
            </a:r>
            <a:r>
              <a:rPr lang="ar-SY" sz="2800" b="1" dirty="0" smtClean="0"/>
              <a:t> يتراوح طوله ( 150-170 سم) , وعرضه (100-120 سم).</a:t>
            </a:r>
            <a:br>
              <a:rPr lang="ar-SY" sz="2800" b="1" dirty="0" smtClean="0"/>
            </a:br>
            <a:r>
              <a:rPr lang="ar-SY" sz="2800" b="1" dirty="0" smtClean="0"/>
              <a:t>2- المتوسط : طوله( 190-210 سم) وعرضه(100- 120 سم).</a:t>
            </a:r>
            <a:br>
              <a:rPr lang="ar-SY" sz="2800" b="1" dirty="0" smtClean="0"/>
            </a:br>
            <a:r>
              <a:rPr lang="ar-SY" sz="2800" b="1" dirty="0" smtClean="0"/>
              <a:t>3- الطويل: طوله ( 225-260 سم) وعرضه ( 120- 125 سم) , وهو قليل الانتشار بسبب تكاليفه العالية, وتعريض الحيوانات للاتساخ بسبب(</a:t>
            </a:r>
            <a:r>
              <a:rPr lang="ar-SY" sz="2800" b="1" dirty="0" err="1" smtClean="0">
                <a:solidFill>
                  <a:srgbClr val="FF0000"/>
                </a:solidFill>
              </a:rPr>
              <a:t>المرمغة</a:t>
            </a:r>
            <a:r>
              <a:rPr lang="ar-SY" sz="2800" b="1" dirty="0" smtClean="0"/>
              <a:t>)  </a:t>
            </a:r>
            <a:endParaRPr lang="ar-SY" b="1" u="sng" dirty="0"/>
          </a:p>
        </p:txBody>
      </p:sp>
    </p:spTree>
    <p:extLst>
      <p:ext uri="{BB962C8B-B14F-4D97-AF65-F5344CB8AC3E}">
        <p14:creationId xmlns:p14="http://schemas.microsoft.com/office/powerpoint/2010/main" val="740643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المربط الطويل أو المكعب</a:t>
            </a:r>
            <a:endParaRPr lang="ar-SY" b="1" dirty="0"/>
          </a:p>
        </p:txBody>
      </p:sp>
      <p:pic>
        <p:nvPicPr>
          <p:cNvPr id="4" name="Picture 10" descr="Ample Cubicle Siz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332" y="1600200"/>
            <a:ext cx="755030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104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6248400" cy="6305550"/>
          </a:xfrm>
        </p:spPr>
        <p:txBody>
          <a:bodyPr/>
          <a:lstStyle/>
          <a:p>
            <a:pPr algn="r"/>
            <a:r>
              <a:rPr lang="ar-SY" b="1" u="sng" dirty="0" smtClean="0"/>
              <a:t>- أدوات الربط أو الزنق:</a:t>
            </a:r>
            <a:r>
              <a:rPr lang="ar-SY" sz="2800" b="1" dirty="0" smtClean="0"/>
              <a:t> وهي الأدوات المستخدمة في تحديد حركة الحيوانات على المربط (</a:t>
            </a:r>
            <a:r>
              <a:rPr lang="ar-SY" sz="2800" b="1" dirty="0" smtClean="0">
                <a:solidFill>
                  <a:srgbClr val="FF0000"/>
                </a:solidFill>
              </a:rPr>
              <a:t> الرسن).</a:t>
            </a:r>
            <a:br>
              <a:rPr lang="ar-SY" sz="2800" b="1" dirty="0" smtClean="0">
                <a:solidFill>
                  <a:srgbClr val="FF0000"/>
                </a:solidFill>
              </a:rPr>
            </a:br>
            <a:r>
              <a:rPr lang="ar-SY" b="1" u="sng" dirty="0" smtClean="0">
                <a:solidFill>
                  <a:schemeClr val="tx1"/>
                </a:solidFill>
              </a:rPr>
              <a:t>- الحواجز أو الفواصل المعدنية:</a:t>
            </a:r>
            <a:r>
              <a:rPr lang="ar-SY" sz="2800" b="1" dirty="0" smtClean="0">
                <a:solidFill>
                  <a:schemeClr val="tx1"/>
                </a:solidFill>
              </a:rPr>
              <a:t> وهي مواسير معدنية تختلف بالقطر باختلاف عمر الحيوان , وتستخدم لفصل الخلجان وتحديد مساحة المسارح.</a:t>
            </a:r>
            <a:br>
              <a:rPr lang="ar-SY" sz="2800" b="1" dirty="0" smtClean="0">
                <a:solidFill>
                  <a:schemeClr val="tx1"/>
                </a:solidFill>
              </a:rPr>
            </a:br>
            <a:r>
              <a:rPr lang="ar-SY" b="1" u="sng" dirty="0" smtClean="0">
                <a:solidFill>
                  <a:schemeClr val="tx1"/>
                </a:solidFill>
              </a:rPr>
              <a:t>- المعلف:</a:t>
            </a:r>
            <a:r>
              <a:rPr lang="ar-SY" sz="2800" b="1" dirty="0" smtClean="0">
                <a:solidFill>
                  <a:schemeClr val="tx1"/>
                </a:solidFill>
              </a:rPr>
              <a:t> وهو المكان الذي يتناول منه الحيوان العلف, ويراعى فيه أن يتسع لكامل الحصة الحيوانية للحيوان, طول(40-120سم) وعرض(30-100).</a:t>
            </a:r>
            <a:r>
              <a:rPr lang="ar-SY" b="1" u="sng" dirty="0" smtClean="0">
                <a:solidFill>
                  <a:schemeClr val="tx1"/>
                </a:solidFill>
              </a:rPr>
              <a:t/>
            </a:r>
            <a:br>
              <a:rPr lang="ar-SY" b="1" u="sng" dirty="0" smtClean="0">
                <a:solidFill>
                  <a:schemeClr val="tx1"/>
                </a:solidFill>
              </a:rPr>
            </a:br>
            <a:r>
              <a:rPr lang="ar-SY" b="1" u="sng" dirty="0" smtClean="0">
                <a:solidFill>
                  <a:schemeClr val="tx1"/>
                </a:solidFill>
              </a:rPr>
              <a:t>- ممر الخدمة وتوزيع العلف:</a:t>
            </a:r>
            <a:r>
              <a:rPr lang="ar-SY" sz="2800" b="1" dirty="0" smtClean="0">
                <a:solidFill>
                  <a:schemeClr val="tx1"/>
                </a:solidFill>
              </a:rPr>
              <a:t> </a:t>
            </a:r>
            <a:r>
              <a:rPr lang="ar-SY" b="1" u="sng" dirty="0" smtClean="0">
                <a:solidFill>
                  <a:schemeClr val="tx1"/>
                </a:solidFill>
              </a:rPr>
              <a:t/>
            </a:r>
            <a:br>
              <a:rPr lang="ar-SY" b="1" u="sng" dirty="0" smtClean="0">
                <a:solidFill>
                  <a:schemeClr val="tx1"/>
                </a:solidFill>
              </a:rPr>
            </a:br>
            <a:r>
              <a:rPr lang="ar-SY" b="1" u="sng" dirty="0" smtClean="0">
                <a:solidFill>
                  <a:schemeClr val="tx1"/>
                </a:solidFill>
              </a:rPr>
              <a:t>- المشرب أو المنهل:</a:t>
            </a:r>
            <a:br>
              <a:rPr lang="ar-SY" b="1" u="sng" dirty="0" smtClean="0">
                <a:solidFill>
                  <a:schemeClr val="tx1"/>
                </a:solidFill>
              </a:rPr>
            </a:br>
            <a:r>
              <a:rPr lang="ar-SY" b="1" u="sng" dirty="0" smtClean="0">
                <a:solidFill>
                  <a:schemeClr val="tx1"/>
                </a:solidFill>
              </a:rPr>
              <a:t>- مجرى المخلفات:</a:t>
            </a:r>
            <a:br>
              <a:rPr lang="ar-SY" b="1" u="sng" dirty="0" smtClean="0">
                <a:solidFill>
                  <a:schemeClr val="tx1"/>
                </a:solidFill>
              </a:rPr>
            </a:br>
            <a:r>
              <a:rPr lang="ar-SY" b="1" u="sng" dirty="0" smtClean="0">
                <a:solidFill>
                  <a:schemeClr val="tx1"/>
                </a:solidFill>
              </a:rPr>
              <a:t>- المحلب:</a:t>
            </a:r>
            <a:endParaRPr lang="ar-SY" b="1" u="sng" dirty="0"/>
          </a:p>
        </p:txBody>
      </p:sp>
    </p:spTree>
    <p:extLst>
      <p:ext uri="{BB962C8B-B14F-4D97-AF65-F5344CB8AC3E}">
        <p14:creationId xmlns:p14="http://schemas.microsoft.com/office/powerpoint/2010/main" val="3537555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sz="4000" b="1" dirty="0" smtClean="0"/>
              <a:t>تطور تربية الأبقار الحلوب</a:t>
            </a:r>
            <a:endParaRPr lang="ar-SY" sz="4000" b="1" dirty="0"/>
          </a:p>
        </p:txBody>
      </p:sp>
      <p:sp>
        <p:nvSpPr>
          <p:cNvPr id="3" name="عنصر نائب للنص 2"/>
          <p:cNvSpPr>
            <a:spLocks noGrp="1"/>
          </p:cNvSpPr>
          <p:nvPr>
            <p:ph type="body" idx="1"/>
          </p:nvPr>
        </p:nvSpPr>
        <p:spPr>
          <a:xfrm>
            <a:off x="1066800" y="1535113"/>
            <a:ext cx="3430588" cy="639762"/>
          </a:xfrm>
        </p:spPr>
        <p:txBody>
          <a:bodyPr/>
          <a:lstStyle/>
          <a:p>
            <a:pPr algn="ctr"/>
            <a:r>
              <a:rPr lang="ar-SY" dirty="0" smtClean="0"/>
              <a:t>مزرعة جدي</a:t>
            </a:r>
            <a:endParaRPr lang="ar-SY" dirty="0"/>
          </a:p>
        </p:txBody>
      </p:sp>
      <p:sp>
        <p:nvSpPr>
          <p:cNvPr id="5" name="عنصر نائب للنص 4"/>
          <p:cNvSpPr>
            <a:spLocks noGrp="1"/>
          </p:cNvSpPr>
          <p:nvPr>
            <p:ph type="body" sz="quarter" idx="3"/>
          </p:nvPr>
        </p:nvSpPr>
        <p:spPr/>
        <p:txBody>
          <a:bodyPr/>
          <a:lstStyle/>
          <a:p>
            <a:pPr algn="ctr"/>
            <a:r>
              <a:rPr lang="ar-SY" dirty="0" smtClean="0"/>
              <a:t>مزرعة حديثة</a:t>
            </a:r>
            <a:endParaRPr lang="ar-SY" dirty="0"/>
          </a:p>
        </p:txBody>
      </p:sp>
      <p:pic>
        <p:nvPicPr>
          <p:cNvPr id="7" name="Picture 10" descr="milking cow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36394" y="2283619"/>
            <a:ext cx="3345899" cy="3278981"/>
          </a:xfrm>
          <a:noFill/>
        </p:spPr>
      </p:pic>
      <p:pic>
        <p:nvPicPr>
          <p:cNvPr id="8" name="Picture 8" descr="milkin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645025" y="2820365"/>
            <a:ext cx="4041775" cy="2660308"/>
          </a:xfrm>
          <a:noFill/>
        </p:spPr>
      </p:pic>
    </p:spTree>
    <p:extLst>
      <p:ext uri="{BB962C8B-B14F-4D97-AF65-F5344CB8AC3E}">
        <p14:creationId xmlns:p14="http://schemas.microsoft.com/office/powerpoint/2010/main" val="188614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ppt_x"/>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sz="4800" b="1" dirty="0" smtClean="0"/>
              <a:t>المشرب أو المنهل</a:t>
            </a:r>
            <a:endParaRPr lang="ar-SY" sz="4800" b="1" dirty="0"/>
          </a:p>
        </p:txBody>
      </p:sp>
      <p:sp>
        <p:nvSpPr>
          <p:cNvPr id="4" name="Freeform 10"/>
          <p:cNvSpPr>
            <a:spLocks noGrp="1"/>
          </p:cNvSpPr>
          <p:nvPr>
            <p:ph idx="1"/>
          </p:nvPr>
        </p:nvSpPr>
        <p:spPr bwMode="auto">
          <a:custGeom>
            <a:avLst/>
            <a:gdLst/>
            <a:ahLst/>
            <a:cxnLst>
              <a:cxn ang="0">
                <a:pos x="2337" y="2"/>
              </a:cxn>
              <a:cxn ang="0">
                <a:pos x="2537" y="22"/>
              </a:cxn>
              <a:cxn ang="0">
                <a:pos x="2721" y="63"/>
              </a:cxn>
              <a:cxn ang="0">
                <a:pos x="2887" y="128"/>
              </a:cxn>
              <a:cxn ang="0">
                <a:pos x="3030" y="220"/>
              </a:cxn>
              <a:cxn ang="0">
                <a:pos x="3147" y="339"/>
              </a:cxn>
              <a:cxn ang="0">
                <a:pos x="3232" y="491"/>
              </a:cxn>
              <a:cxn ang="0">
                <a:pos x="3270" y="614"/>
              </a:cxn>
              <a:cxn ang="0">
                <a:pos x="3277" y="661"/>
              </a:cxn>
              <a:cxn ang="0">
                <a:pos x="3288" y="756"/>
              </a:cxn>
              <a:cxn ang="0">
                <a:pos x="3300" y="893"/>
              </a:cxn>
              <a:cxn ang="0">
                <a:pos x="3308" y="1065"/>
              </a:cxn>
              <a:cxn ang="0">
                <a:pos x="3309" y="1262"/>
              </a:cxn>
              <a:cxn ang="0">
                <a:pos x="3298" y="1478"/>
              </a:cxn>
              <a:cxn ang="0">
                <a:pos x="3271" y="1703"/>
              </a:cxn>
              <a:cxn ang="0">
                <a:pos x="3242" y="1859"/>
              </a:cxn>
              <a:cxn ang="0">
                <a:pos x="3236" y="1910"/>
              </a:cxn>
              <a:cxn ang="0">
                <a:pos x="3215" y="2011"/>
              </a:cxn>
              <a:cxn ang="0">
                <a:pos x="3174" y="2153"/>
              </a:cxn>
              <a:cxn ang="0">
                <a:pos x="3105" y="2323"/>
              </a:cxn>
              <a:cxn ang="0">
                <a:pos x="3000" y="2512"/>
              </a:cxn>
              <a:cxn ang="0">
                <a:pos x="2878" y="2676"/>
              </a:cxn>
              <a:cxn ang="0">
                <a:pos x="2778" y="2790"/>
              </a:cxn>
              <a:cxn ang="0">
                <a:pos x="2664" y="2911"/>
              </a:cxn>
              <a:cxn ang="0">
                <a:pos x="2532" y="3033"/>
              </a:cxn>
              <a:cxn ang="0">
                <a:pos x="2381" y="3150"/>
              </a:cxn>
              <a:cxn ang="0">
                <a:pos x="2207" y="3255"/>
              </a:cxn>
              <a:cxn ang="0">
                <a:pos x="2008" y="3342"/>
              </a:cxn>
              <a:cxn ang="0">
                <a:pos x="1781" y="3405"/>
              </a:cxn>
              <a:cxn ang="0">
                <a:pos x="1524" y="3435"/>
              </a:cxn>
              <a:cxn ang="0">
                <a:pos x="1273" y="3425"/>
              </a:cxn>
              <a:cxn ang="0">
                <a:pos x="1054" y="3370"/>
              </a:cxn>
              <a:cxn ang="0">
                <a:pos x="856" y="3274"/>
              </a:cxn>
              <a:cxn ang="0">
                <a:pos x="679" y="3143"/>
              </a:cxn>
              <a:cxn ang="0">
                <a:pos x="524" y="2984"/>
              </a:cxn>
              <a:cxn ang="0">
                <a:pos x="389" y="2805"/>
              </a:cxn>
              <a:cxn ang="0">
                <a:pos x="274" y="2613"/>
              </a:cxn>
              <a:cxn ang="0">
                <a:pos x="180" y="2412"/>
              </a:cxn>
              <a:cxn ang="0">
                <a:pos x="107" y="2211"/>
              </a:cxn>
              <a:cxn ang="0">
                <a:pos x="52" y="2016"/>
              </a:cxn>
              <a:cxn ang="0">
                <a:pos x="17" y="1834"/>
              </a:cxn>
              <a:cxn ang="0">
                <a:pos x="1" y="1672"/>
              </a:cxn>
              <a:cxn ang="0">
                <a:pos x="8" y="1494"/>
              </a:cxn>
              <a:cxn ang="0">
                <a:pos x="50" y="1295"/>
              </a:cxn>
              <a:cxn ang="0">
                <a:pos x="130" y="1091"/>
              </a:cxn>
              <a:cxn ang="0">
                <a:pos x="244" y="890"/>
              </a:cxn>
              <a:cxn ang="0">
                <a:pos x="396" y="698"/>
              </a:cxn>
              <a:cxn ang="0">
                <a:pos x="583" y="519"/>
              </a:cxn>
              <a:cxn ang="0">
                <a:pos x="807" y="359"/>
              </a:cxn>
              <a:cxn ang="0">
                <a:pos x="1066" y="225"/>
              </a:cxn>
              <a:cxn ang="0">
                <a:pos x="1361" y="121"/>
              </a:cxn>
              <a:cxn ang="0">
                <a:pos x="1614" y="65"/>
              </a:cxn>
              <a:cxn ang="0">
                <a:pos x="1835" y="28"/>
              </a:cxn>
              <a:cxn ang="0">
                <a:pos x="2126" y="2"/>
              </a:cxn>
            </a:cxnLst>
            <a:rect l="0" t="0" r="r" b="b"/>
            <a:pathLst>
              <a:path w="3310" h="3437">
                <a:moveTo>
                  <a:pt x="2198" y="0"/>
                </a:moveTo>
                <a:lnTo>
                  <a:pt x="2268" y="0"/>
                </a:lnTo>
                <a:lnTo>
                  <a:pt x="2337" y="2"/>
                </a:lnTo>
                <a:lnTo>
                  <a:pt x="2405" y="6"/>
                </a:lnTo>
                <a:lnTo>
                  <a:pt x="2472" y="12"/>
                </a:lnTo>
                <a:lnTo>
                  <a:pt x="2537" y="22"/>
                </a:lnTo>
                <a:lnTo>
                  <a:pt x="2600" y="32"/>
                </a:lnTo>
                <a:lnTo>
                  <a:pt x="2662" y="46"/>
                </a:lnTo>
                <a:lnTo>
                  <a:pt x="2721" y="63"/>
                </a:lnTo>
                <a:lnTo>
                  <a:pt x="2779" y="82"/>
                </a:lnTo>
                <a:lnTo>
                  <a:pt x="2835" y="104"/>
                </a:lnTo>
                <a:lnTo>
                  <a:pt x="2887" y="128"/>
                </a:lnTo>
                <a:lnTo>
                  <a:pt x="2937" y="155"/>
                </a:lnTo>
                <a:lnTo>
                  <a:pt x="2985" y="185"/>
                </a:lnTo>
                <a:lnTo>
                  <a:pt x="3030" y="220"/>
                </a:lnTo>
                <a:lnTo>
                  <a:pt x="3072" y="257"/>
                </a:lnTo>
                <a:lnTo>
                  <a:pt x="3111" y="296"/>
                </a:lnTo>
                <a:lnTo>
                  <a:pt x="3147" y="339"/>
                </a:lnTo>
                <a:lnTo>
                  <a:pt x="3178" y="386"/>
                </a:lnTo>
                <a:lnTo>
                  <a:pt x="3206" y="437"/>
                </a:lnTo>
                <a:lnTo>
                  <a:pt x="3232" y="491"/>
                </a:lnTo>
                <a:lnTo>
                  <a:pt x="3253" y="549"/>
                </a:lnTo>
                <a:lnTo>
                  <a:pt x="3269" y="611"/>
                </a:lnTo>
                <a:lnTo>
                  <a:pt x="3270" y="614"/>
                </a:lnTo>
                <a:lnTo>
                  <a:pt x="3271" y="623"/>
                </a:lnTo>
                <a:lnTo>
                  <a:pt x="3273" y="639"/>
                </a:lnTo>
                <a:lnTo>
                  <a:pt x="3277" y="661"/>
                </a:lnTo>
                <a:lnTo>
                  <a:pt x="3280" y="687"/>
                </a:lnTo>
                <a:lnTo>
                  <a:pt x="3284" y="720"/>
                </a:lnTo>
                <a:lnTo>
                  <a:pt x="3288" y="756"/>
                </a:lnTo>
                <a:lnTo>
                  <a:pt x="3292" y="798"/>
                </a:lnTo>
                <a:lnTo>
                  <a:pt x="3297" y="844"/>
                </a:lnTo>
                <a:lnTo>
                  <a:pt x="3300" y="893"/>
                </a:lnTo>
                <a:lnTo>
                  <a:pt x="3304" y="948"/>
                </a:lnTo>
                <a:lnTo>
                  <a:pt x="3306" y="1004"/>
                </a:lnTo>
                <a:lnTo>
                  <a:pt x="3308" y="1065"/>
                </a:lnTo>
                <a:lnTo>
                  <a:pt x="3310" y="1128"/>
                </a:lnTo>
                <a:lnTo>
                  <a:pt x="3310" y="1194"/>
                </a:lnTo>
                <a:lnTo>
                  <a:pt x="3309" y="1262"/>
                </a:lnTo>
                <a:lnTo>
                  <a:pt x="3307" y="1332"/>
                </a:lnTo>
                <a:lnTo>
                  <a:pt x="3303" y="1405"/>
                </a:lnTo>
                <a:lnTo>
                  <a:pt x="3298" y="1478"/>
                </a:lnTo>
                <a:lnTo>
                  <a:pt x="3291" y="1552"/>
                </a:lnTo>
                <a:lnTo>
                  <a:pt x="3282" y="1628"/>
                </a:lnTo>
                <a:lnTo>
                  <a:pt x="3271" y="1703"/>
                </a:lnTo>
                <a:lnTo>
                  <a:pt x="3258" y="1780"/>
                </a:lnTo>
                <a:lnTo>
                  <a:pt x="3242" y="1856"/>
                </a:lnTo>
                <a:lnTo>
                  <a:pt x="3242" y="1859"/>
                </a:lnTo>
                <a:lnTo>
                  <a:pt x="3241" y="1870"/>
                </a:lnTo>
                <a:lnTo>
                  <a:pt x="3239" y="1888"/>
                </a:lnTo>
                <a:lnTo>
                  <a:pt x="3236" y="1910"/>
                </a:lnTo>
                <a:lnTo>
                  <a:pt x="3231" y="1939"/>
                </a:lnTo>
                <a:lnTo>
                  <a:pt x="3223" y="1972"/>
                </a:lnTo>
                <a:lnTo>
                  <a:pt x="3215" y="2011"/>
                </a:lnTo>
                <a:lnTo>
                  <a:pt x="3203" y="2054"/>
                </a:lnTo>
                <a:lnTo>
                  <a:pt x="3190" y="2101"/>
                </a:lnTo>
                <a:lnTo>
                  <a:pt x="3174" y="2153"/>
                </a:lnTo>
                <a:lnTo>
                  <a:pt x="3154" y="2207"/>
                </a:lnTo>
                <a:lnTo>
                  <a:pt x="3131" y="2264"/>
                </a:lnTo>
                <a:lnTo>
                  <a:pt x="3105" y="2323"/>
                </a:lnTo>
                <a:lnTo>
                  <a:pt x="3073" y="2384"/>
                </a:lnTo>
                <a:lnTo>
                  <a:pt x="3039" y="2447"/>
                </a:lnTo>
                <a:lnTo>
                  <a:pt x="3000" y="2512"/>
                </a:lnTo>
                <a:lnTo>
                  <a:pt x="2956" y="2577"/>
                </a:lnTo>
                <a:lnTo>
                  <a:pt x="2908" y="2642"/>
                </a:lnTo>
                <a:lnTo>
                  <a:pt x="2878" y="2676"/>
                </a:lnTo>
                <a:lnTo>
                  <a:pt x="2846" y="2713"/>
                </a:lnTo>
                <a:lnTo>
                  <a:pt x="2813" y="2751"/>
                </a:lnTo>
                <a:lnTo>
                  <a:pt x="2778" y="2790"/>
                </a:lnTo>
                <a:lnTo>
                  <a:pt x="2741" y="2829"/>
                </a:lnTo>
                <a:lnTo>
                  <a:pt x="2704" y="2870"/>
                </a:lnTo>
                <a:lnTo>
                  <a:pt x="2664" y="2911"/>
                </a:lnTo>
                <a:lnTo>
                  <a:pt x="2622" y="2952"/>
                </a:lnTo>
                <a:lnTo>
                  <a:pt x="2578" y="2993"/>
                </a:lnTo>
                <a:lnTo>
                  <a:pt x="2532" y="3033"/>
                </a:lnTo>
                <a:lnTo>
                  <a:pt x="2484" y="3072"/>
                </a:lnTo>
                <a:lnTo>
                  <a:pt x="2433" y="3112"/>
                </a:lnTo>
                <a:lnTo>
                  <a:pt x="2381" y="3150"/>
                </a:lnTo>
                <a:lnTo>
                  <a:pt x="2325" y="3187"/>
                </a:lnTo>
                <a:lnTo>
                  <a:pt x="2268" y="3221"/>
                </a:lnTo>
                <a:lnTo>
                  <a:pt x="2207" y="3255"/>
                </a:lnTo>
                <a:lnTo>
                  <a:pt x="2143" y="3286"/>
                </a:lnTo>
                <a:lnTo>
                  <a:pt x="2077" y="3315"/>
                </a:lnTo>
                <a:lnTo>
                  <a:pt x="2008" y="3342"/>
                </a:lnTo>
                <a:lnTo>
                  <a:pt x="1936" y="3366"/>
                </a:lnTo>
                <a:lnTo>
                  <a:pt x="1859" y="3387"/>
                </a:lnTo>
                <a:lnTo>
                  <a:pt x="1781" y="3405"/>
                </a:lnTo>
                <a:lnTo>
                  <a:pt x="1699" y="3418"/>
                </a:lnTo>
                <a:lnTo>
                  <a:pt x="1613" y="3429"/>
                </a:lnTo>
                <a:lnTo>
                  <a:pt x="1524" y="3435"/>
                </a:lnTo>
                <a:lnTo>
                  <a:pt x="1431" y="3437"/>
                </a:lnTo>
                <a:lnTo>
                  <a:pt x="1350" y="3434"/>
                </a:lnTo>
                <a:lnTo>
                  <a:pt x="1273" y="3425"/>
                </a:lnTo>
                <a:lnTo>
                  <a:pt x="1197" y="3412"/>
                </a:lnTo>
                <a:lnTo>
                  <a:pt x="1124" y="3393"/>
                </a:lnTo>
                <a:lnTo>
                  <a:pt x="1054" y="3370"/>
                </a:lnTo>
                <a:lnTo>
                  <a:pt x="986" y="3342"/>
                </a:lnTo>
                <a:lnTo>
                  <a:pt x="920" y="3310"/>
                </a:lnTo>
                <a:lnTo>
                  <a:pt x="856" y="3274"/>
                </a:lnTo>
                <a:lnTo>
                  <a:pt x="795" y="3234"/>
                </a:lnTo>
                <a:lnTo>
                  <a:pt x="735" y="3190"/>
                </a:lnTo>
                <a:lnTo>
                  <a:pt x="679" y="3143"/>
                </a:lnTo>
                <a:lnTo>
                  <a:pt x="625" y="3092"/>
                </a:lnTo>
                <a:lnTo>
                  <a:pt x="573" y="3040"/>
                </a:lnTo>
                <a:lnTo>
                  <a:pt x="524" y="2984"/>
                </a:lnTo>
                <a:lnTo>
                  <a:pt x="477" y="2927"/>
                </a:lnTo>
                <a:lnTo>
                  <a:pt x="432" y="2867"/>
                </a:lnTo>
                <a:lnTo>
                  <a:pt x="389" y="2805"/>
                </a:lnTo>
                <a:lnTo>
                  <a:pt x="349" y="2742"/>
                </a:lnTo>
                <a:lnTo>
                  <a:pt x="310" y="2679"/>
                </a:lnTo>
                <a:lnTo>
                  <a:pt x="274" y="2613"/>
                </a:lnTo>
                <a:lnTo>
                  <a:pt x="241" y="2547"/>
                </a:lnTo>
                <a:lnTo>
                  <a:pt x="209" y="2480"/>
                </a:lnTo>
                <a:lnTo>
                  <a:pt x="180" y="2412"/>
                </a:lnTo>
                <a:lnTo>
                  <a:pt x="154" y="2345"/>
                </a:lnTo>
                <a:lnTo>
                  <a:pt x="129" y="2278"/>
                </a:lnTo>
                <a:lnTo>
                  <a:pt x="107" y="2211"/>
                </a:lnTo>
                <a:lnTo>
                  <a:pt x="86" y="2145"/>
                </a:lnTo>
                <a:lnTo>
                  <a:pt x="68" y="2080"/>
                </a:lnTo>
                <a:lnTo>
                  <a:pt x="52" y="2016"/>
                </a:lnTo>
                <a:lnTo>
                  <a:pt x="38" y="1954"/>
                </a:lnTo>
                <a:lnTo>
                  <a:pt x="26" y="1893"/>
                </a:lnTo>
                <a:lnTo>
                  <a:pt x="17" y="1834"/>
                </a:lnTo>
                <a:lnTo>
                  <a:pt x="9" y="1778"/>
                </a:lnTo>
                <a:lnTo>
                  <a:pt x="4" y="1723"/>
                </a:lnTo>
                <a:lnTo>
                  <a:pt x="1" y="1672"/>
                </a:lnTo>
                <a:lnTo>
                  <a:pt x="0" y="1623"/>
                </a:lnTo>
                <a:lnTo>
                  <a:pt x="2" y="1559"/>
                </a:lnTo>
                <a:lnTo>
                  <a:pt x="8" y="1494"/>
                </a:lnTo>
                <a:lnTo>
                  <a:pt x="18" y="1428"/>
                </a:lnTo>
                <a:lnTo>
                  <a:pt x="32" y="1362"/>
                </a:lnTo>
                <a:lnTo>
                  <a:pt x="50" y="1295"/>
                </a:lnTo>
                <a:lnTo>
                  <a:pt x="73" y="1227"/>
                </a:lnTo>
                <a:lnTo>
                  <a:pt x="99" y="1158"/>
                </a:lnTo>
                <a:lnTo>
                  <a:pt x="130" y="1091"/>
                </a:lnTo>
                <a:lnTo>
                  <a:pt x="163" y="1023"/>
                </a:lnTo>
                <a:lnTo>
                  <a:pt x="202" y="957"/>
                </a:lnTo>
                <a:lnTo>
                  <a:pt x="244" y="890"/>
                </a:lnTo>
                <a:lnTo>
                  <a:pt x="291" y="825"/>
                </a:lnTo>
                <a:lnTo>
                  <a:pt x="341" y="760"/>
                </a:lnTo>
                <a:lnTo>
                  <a:pt x="396" y="698"/>
                </a:lnTo>
                <a:lnTo>
                  <a:pt x="455" y="637"/>
                </a:lnTo>
                <a:lnTo>
                  <a:pt x="516" y="577"/>
                </a:lnTo>
                <a:lnTo>
                  <a:pt x="583" y="519"/>
                </a:lnTo>
                <a:lnTo>
                  <a:pt x="654" y="464"/>
                </a:lnTo>
                <a:lnTo>
                  <a:pt x="728" y="411"/>
                </a:lnTo>
                <a:lnTo>
                  <a:pt x="807" y="359"/>
                </a:lnTo>
                <a:lnTo>
                  <a:pt x="889" y="312"/>
                </a:lnTo>
                <a:lnTo>
                  <a:pt x="975" y="267"/>
                </a:lnTo>
                <a:lnTo>
                  <a:pt x="1066" y="225"/>
                </a:lnTo>
                <a:lnTo>
                  <a:pt x="1161" y="187"/>
                </a:lnTo>
                <a:lnTo>
                  <a:pt x="1259" y="153"/>
                </a:lnTo>
                <a:lnTo>
                  <a:pt x="1361" y="121"/>
                </a:lnTo>
                <a:lnTo>
                  <a:pt x="1468" y="95"/>
                </a:lnTo>
                <a:lnTo>
                  <a:pt x="1541" y="79"/>
                </a:lnTo>
                <a:lnTo>
                  <a:pt x="1614" y="65"/>
                </a:lnTo>
                <a:lnTo>
                  <a:pt x="1688" y="51"/>
                </a:lnTo>
                <a:lnTo>
                  <a:pt x="1761" y="39"/>
                </a:lnTo>
                <a:lnTo>
                  <a:pt x="1835" y="28"/>
                </a:lnTo>
                <a:lnTo>
                  <a:pt x="1982" y="11"/>
                </a:lnTo>
                <a:lnTo>
                  <a:pt x="2054" y="6"/>
                </a:lnTo>
                <a:lnTo>
                  <a:pt x="2126" y="2"/>
                </a:lnTo>
                <a:lnTo>
                  <a:pt x="2198"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p>
            <a:endParaRPr lang="ar-SY" dirty="0"/>
          </a:p>
        </p:txBody>
      </p:sp>
    </p:spTree>
    <p:extLst>
      <p:ext uri="{BB962C8B-B14F-4D97-AF65-F5344CB8AC3E}">
        <p14:creationId xmlns:p14="http://schemas.microsoft.com/office/powerpoint/2010/main" val="2900388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المعلف الجماعي</a:t>
            </a:r>
            <a:endParaRPr lang="ar-SY" b="1" dirty="0"/>
          </a:p>
        </p:txBody>
      </p:sp>
      <p:sp>
        <p:nvSpPr>
          <p:cNvPr id="4" name="Freeform 10"/>
          <p:cNvSpPr>
            <a:spLocks noGrp="1"/>
          </p:cNvSpPr>
          <p:nvPr>
            <p:ph idx="1"/>
          </p:nvPr>
        </p:nvSpPr>
        <p:spPr bwMode="auto">
          <a:custGeom>
            <a:avLst/>
            <a:gdLst/>
            <a:ahLst/>
            <a:cxnLst>
              <a:cxn ang="0">
                <a:pos x="2337" y="2"/>
              </a:cxn>
              <a:cxn ang="0">
                <a:pos x="2537" y="22"/>
              </a:cxn>
              <a:cxn ang="0">
                <a:pos x="2721" y="63"/>
              </a:cxn>
              <a:cxn ang="0">
                <a:pos x="2887" y="128"/>
              </a:cxn>
              <a:cxn ang="0">
                <a:pos x="3030" y="220"/>
              </a:cxn>
              <a:cxn ang="0">
                <a:pos x="3147" y="339"/>
              </a:cxn>
              <a:cxn ang="0">
                <a:pos x="3232" y="491"/>
              </a:cxn>
              <a:cxn ang="0">
                <a:pos x="3270" y="614"/>
              </a:cxn>
              <a:cxn ang="0">
                <a:pos x="3277" y="661"/>
              </a:cxn>
              <a:cxn ang="0">
                <a:pos x="3288" y="756"/>
              </a:cxn>
              <a:cxn ang="0">
                <a:pos x="3300" y="893"/>
              </a:cxn>
              <a:cxn ang="0">
                <a:pos x="3308" y="1065"/>
              </a:cxn>
              <a:cxn ang="0">
                <a:pos x="3309" y="1262"/>
              </a:cxn>
              <a:cxn ang="0">
                <a:pos x="3298" y="1478"/>
              </a:cxn>
              <a:cxn ang="0">
                <a:pos x="3271" y="1703"/>
              </a:cxn>
              <a:cxn ang="0">
                <a:pos x="3242" y="1859"/>
              </a:cxn>
              <a:cxn ang="0">
                <a:pos x="3236" y="1910"/>
              </a:cxn>
              <a:cxn ang="0">
                <a:pos x="3215" y="2011"/>
              </a:cxn>
              <a:cxn ang="0">
                <a:pos x="3174" y="2153"/>
              </a:cxn>
              <a:cxn ang="0">
                <a:pos x="3105" y="2323"/>
              </a:cxn>
              <a:cxn ang="0">
                <a:pos x="3000" y="2512"/>
              </a:cxn>
              <a:cxn ang="0">
                <a:pos x="2878" y="2676"/>
              </a:cxn>
              <a:cxn ang="0">
                <a:pos x="2778" y="2790"/>
              </a:cxn>
              <a:cxn ang="0">
                <a:pos x="2664" y="2911"/>
              </a:cxn>
              <a:cxn ang="0">
                <a:pos x="2532" y="3033"/>
              </a:cxn>
              <a:cxn ang="0">
                <a:pos x="2381" y="3150"/>
              </a:cxn>
              <a:cxn ang="0">
                <a:pos x="2207" y="3255"/>
              </a:cxn>
              <a:cxn ang="0">
                <a:pos x="2008" y="3342"/>
              </a:cxn>
              <a:cxn ang="0">
                <a:pos x="1781" y="3405"/>
              </a:cxn>
              <a:cxn ang="0">
                <a:pos x="1524" y="3435"/>
              </a:cxn>
              <a:cxn ang="0">
                <a:pos x="1273" y="3425"/>
              </a:cxn>
              <a:cxn ang="0">
                <a:pos x="1054" y="3370"/>
              </a:cxn>
              <a:cxn ang="0">
                <a:pos x="856" y="3274"/>
              </a:cxn>
              <a:cxn ang="0">
                <a:pos x="679" y="3143"/>
              </a:cxn>
              <a:cxn ang="0">
                <a:pos x="524" y="2984"/>
              </a:cxn>
              <a:cxn ang="0">
                <a:pos x="389" y="2805"/>
              </a:cxn>
              <a:cxn ang="0">
                <a:pos x="274" y="2613"/>
              </a:cxn>
              <a:cxn ang="0">
                <a:pos x="180" y="2412"/>
              </a:cxn>
              <a:cxn ang="0">
                <a:pos x="107" y="2211"/>
              </a:cxn>
              <a:cxn ang="0">
                <a:pos x="52" y="2016"/>
              </a:cxn>
              <a:cxn ang="0">
                <a:pos x="17" y="1834"/>
              </a:cxn>
              <a:cxn ang="0">
                <a:pos x="1" y="1672"/>
              </a:cxn>
              <a:cxn ang="0">
                <a:pos x="8" y="1494"/>
              </a:cxn>
              <a:cxn ang="0">
                <a:pos x="50" y="1295"/>
              </a:cxn>
              <a:cxn ang="0">
                <a:pos x="130" y="1091"/>
              </a:cxn>
              <a:cxn ang="0">
                <a:pos x="244" y="890"/>
              </a:cxn>
              <a:cxn ang="0">
                <a:pos x="396" y="698"/>
              </a:cxn>
              <a:cxn ang="0">
                <a:pos x="583" y="519"/>
              </a:cxn>
              <a:cxn ang="0">
                <a:pos x="807" y="359"/>
              </a:cxn>
              <a:cxn ang="0">
                <a:pos x="1066" y="225"/>
              </a:cxn>
              <a:cxn ang="0">
                <a:pos x="1361" y="121"/>
              </a:cxn>
              <a:cxn ang="0">
                <a:pos x="1614" y="65"/>
              </a:cxn>
              <a:cxn ang="0">
                <a:pos x="1835" y="28"/>
              </a:cxn>
              <a:cxn ang="0">
                <a:pos x="2126" y="2"/>
              </a:cxn>
            </a:cxnLst>
            <a:rect l="0" t="0" r="r" b="b"/>
            <a:pathLst>
              <a:path w="3310" h="3437">
                <a:moveTo>
                  <a:pt x="2198" y="0"/>
                </a:moveTo>
                <a:lnTo>
                  <a:pt x="2268" y="0"/>
                </a:lnTo>
                <a:lnTo>
                  <a:pt x="2337" y="2"/>
                </a:lnTo>
                <a:lnTo>
                  <a:pt x="2405" y="6"/>
                </a:lnTo>
                <a:lnTo>
                  <a:pt x="2472" y="12"/>
                </a:lnTo>
                <a:lnTo>
                  <a:pt x="2537" y="22"/>
                </a:lnTo>
                <a:lnTo>
                  <a:pt x="2600" y="32"/>
                </a:lnTo>
                <a:lnTo>
                  <a:pt x="2662" y="46"/>
                </a:lnTo>
                <a:lnTo>
                  <a:pt x="2721" y="63"/>
                </a:lnTo>
                <a:lnTo>
                  <a:pt x="2779" y="82"/>
                </a:lnTo>
                <a:lnTo>
                  <a:pt x="2835" y="104"/>
                </a:lnTo>
                <a:lnTo>
                  <a:pt x="2887" y="128"/>
                </a:lnTo>
                <a:lnTo>
                  <a:pt x="2937" y="155"/>
                </a:lnTo>
                <a:lnTo>
                  <a:pt x="2985" y="185"/>
                </a:lnTo>
                <a:lnTo>
                  <a:pt x="3030" y="220"/>
                </a:lnTo>
                <a:lnTo>
                  <a:pt x="3072" y="257"/>
                </a:lnTo>
                <a:lnTo>
                  <a:pt x="3111" y="296"/>
                </a:lnTo>
                <a:lnTo>
                  <a:pt x="3147" y="339"/>
                </a:lnTo>
                <a:lnTo>
                  <a:pt x="3178" y="386"/>
                </a:lnTo>
                <a:lnTo>
                  <a:pt x="3206" y="437"/>
                </a:lnTo>
                <a:lnTo>
                  <a:pt x="3232" y="491"/>
                </a:lnTo>
                <a:lnTo>
                  <a:pt x="3253" y="549"/>
                </a:lnTo>
                <a:lnTo>
                  <a:pt x="3269" y="611"/>
                </a:lnTo>
                <a:lnTo>
                  <a:pt x="3270" y="614"/>
                </a:lnTo>
                <a:lnTo>
                  <a:pt x="3271" y="623"/>
                </a:lnTo>
                <a:lnTo>
                  <a:pt x="3273" y="639"/>
                </a:lnTo>
                <a:lnTo>
                  <a:pt x="3277" y="661"/>
                </a:lnTo>
                <a:lnTo>
                  <a:pt x="3280" y="687"/>
                </a:lnTo>
                <a:lnTo>
                  <a:pt x="3284" y="720"/>
                </a:lnTo>
                <a:lnTo>
                  <a:pt x="3288" y="756"/>
                </a:lnTo>
                <a:lnTo>
                  <a:pt x="3292" y="798"/>
                </a:lnTo>
                <a:lnTo>
                  <a:pt x="3297" y="844"/>
                </a:lnTo>
                <a:lnTo>
                  <a:pt x="3300" y="893"/>
                </a:lnTo>
                <a:lnTo>
                  <a:pt x="3304" y="948"/>
                </a:lnTo>
                <a:lnTo>
                  <a:pt x="3306" y="1004"/>
                </a:lnTo>
                <a:lnTo>
                  <a:pt x="3308" y="1065"/>
                </a:lnTo>
                <a:lnTo>
                  <a:pt x="3310" y="1128"/>
                </a:lnTo>
                <a:lnTo>
                  <a:pt x="3310" y="1194"/>
                </a:lnTo>
                <a:lnTo>
                  <a:pt x="3309" y="1262"/>
                </a:lnTo>
                <a:lnTo>
                  <a:pt x="3307" y="1332"/>
                </a:lnTo>
                <a:lnTo>
                  <a:pt x="3303" y="1405"/>
                </a:lnTo>
                <a:lnTo>
                  <a:pt x="3298" y="1478"/>
                </a:lnTo>
                <a:lnTo>
                  <a:pt x="3291" y="1552"/>
                </a:lnTo>
                <a:lnTo>
                  <a:pt x="3282" y="1628"/>
                </a:lnTo>
                <a:lnTo>
                  <a:pt x="3271" y="1703"/>
                </a:lnTo>
                <a:lnTo>
                  <a:pt x="3258" y="1780"/>
                </a:lnTo>
                <a:lnTo>
                  <a:pt x="3242" y="1856"/>
                </a:lnTo>
                <a:lnTo>
                  <a:pt x="3242" y="1859"/>
                </a:lnTo>
                <a:lnTo>
                  <a:pt x="3241" y="1870"/>
                </a:lnTo>
                <a:lnTo>
                  <a:pt x="3239" y="1888"/>
                </a:lnTo>
                <a:lnTo>
                  <a:pt x="3236" y="1910"/>
                </a:lnTo>
                <a:lnTo>
                  <a:pt x="3231" y="1939"/>
                </a:lnTo>
                <a:lnTo>
                  <a:pt x="3223" y="1972"/>
                </a:lnTo>
                <a:lnTo>
                  <a:pt x="3215" y="2011"/>
                </a:lnTo>
                <a:lnTo>
                  <a:pt x="3203" y="2054"/>
                </a:lnTo>
                <a:lnTo>
                  <a:pt x="3190" y="2101"/>
                </a:lnTo>
                <a:lnTo>
                  <a:pt x="3174" y="2153"/>
                </a:lnTo>
                <a:lnTo>
                  <a:pt x="3154" y="2207"/>
                </a:lnTo>
                <a:lnTo>
                  <a:pt x="3131" y="2264"/>
                </a:lnTo>
                <a:lnTo>
                  <a:pt x="3105" y="2323"/>
                </a:lnTo>
                <a:lnTo>
                  <a:pt x="3073" y="2384"/>
                </a:lnTo>
                <a:lnTo>
                  <a:pt x="3039" y="2447"/>
                </a:lnTo>
                <a:lnTo>
                  <a:pt x="3000" y="2512"/>
                </a:lnTo>
                <a:lnTo>
                  <a:pt x="2956" y="2577"/>
                </a:lnTo>
                <a:lnTo>
                  <a:pt x="2908" y="2642"/>
                </a:lnTo>
                <a:lnTo>
                  <a:pt x="2878" y="2676"/>
                </a:lnTo>
                <a:lnTo>
                  <a:pt x="2846" y="2713"/>
                </a:lnTo>
                <a:lnTo>
                  <a:pt x="2813" y="2751"/>
                </a:lnTo>
                <a:lnTo>
                  <a:pt x="2778" y="2790"/>
                </a:lnTo>
                <a:lnTo>
                  <a:pt x="2741" y="2829"/>
                </a:lnTo>
                <a:lnTo>
                  <a:pt x="2704" y="2870"/>
                </a:lnTo>
                <a:lnTo>
                  <a:pt x="2664" y="2911"/>
                </a:lnTo>
                <a:lnTo>
                  <a:pt x="2622" y="2952"/>
                </a:lnTo>
                <a:lnTo>
                  <a:pt x="2578" y="2993"/>
                </a:lnTo>
                <a:lnTo>
                  <a:pt x="2532" y="3033"/>
                </a:lnTo>
                <a:lnTo>
                  <a:pt x="2484" y="3072"/>
                </a:lnTo>
                <a:lnTo>
                  <a:pt x="2433" y="3112"/>
                </a:lnTo>
                <a:lnTo>
                  <a:pt x="2381" y="3150"/>
                </a:lnTo>
                <a:lnTo>
                  <a:pt x="2325" y="3187"/>
                </a:lnTo>
                <a:lnTo>
                  <a:pt x="2268" y="3221"/>
                </a:lnTo>
                <a:lnTo>
                  <a:pt x="2207" y="3255"/>
                </a:lnTo>
                <a:lnTo>
                  <a:pt x="2143" y="3286"/>
                </a:lnTo>
                <a:lnTo>
                  <a:pt x="2077" y="3315"/>
                </a:lnTo>
                <a:lnTo>
                  <a:pt x="2008" y="3342"/>
                </a:lnTo>
                <a:lnTo>
                  <a:pt x="1936" y="3366"/>
                </a:lnTo>
                <a:lnTo>
                  <a:pt x="1859" y="3387"/>
                </a:lnTo>
                <a:lnTo>
                  <a:pt x="1781" y="3405"/>
                </a:lnTo>
                <a:lnTo>
                  <a:pt x="1699" y="3418"/>
                </a:lnTo>
                <a:lnTo>
                  <a:pt x="1613" y="3429"/>
                </a:lnTo>
                <a:lnTo>
                  <a:pt x="1524" y="3435"/>
                </a:lnTo>
                <a:lnTo>
                  <a:pt x="1431" y="3437"/>
                </a:lnTo>
                <a:lnTo>
                  <a:pt x="1350" y="3434"/>
                </a:lnTo>
                <a:lnTo>
                  <a:pt x="1273" y="3425"/>
                </a:lnTo>
                <a:lnTo>
                  <a:pt x="1197" y="3412"/>
                </a:lnTo>
                <a:lnTo>
                  <a:pt x="1124" y="3393"/>
                </a:lnTo>
                <a:lnTo>
                  <a:pt x="1054" y="3370"/>
                </a:lnTo>
                <a:lnTo>
                  <a:pt x="986" y="3342"/>
                </a:lnTo>
                <a:lnTo>
                  <a:pt x="920" y="3310"/>
                </a:lnTo>
                <a:lnTo>
                  <a:pt x="856" y="3274"/>
                </a:lnTo>
                <a:lnTo>
                  <a:pt x="795" y="3234"/>
                </a:lnTo>
                <a:lnTo>
                  <a:pt x="735" y="3190"/>
                </a:lnTo>
                <a:lnTo>
                  <a:pt x="679" y="3143"/>
                </a:lnTo>
                <a:lnTo>
                  <a:pt x="625" y="3092"/>
                </a:lnTo>
                <a:lnTo>
                  <a:pt x="573" y="3040"/>
                </a:lnTo>
                <a:lnTo>
                  <a:pt x="524" y="2984"/>
                </a:lnTo>
                <a:lnTo>
                  <a:pt x="477" y="2927"/>
                </a:lnTo>
                <a:lnTo>
                  <a:pt x="432" y="2867"/>
                </a:lnTo>
                <a:lnTo>
                  <a:pt x="389" y="2805"/>
                </a:lnTo>
                <a:lnTo>
                  <a:pt x="349" y="2742"/>
                </a:lnTo>
                <a:lnTo>
                  <a:pt x="310" y="2679"/>
                </a:lnTo>
                <a:lnTo>
                  <a:pt x="274" y="2613"/>
                </a:lnTo>
                <a:lnTo>
                  <a:pt x="241" y="2547"/>
                </a:lnTo>
                <a:lnTo>
                  <a:pt x="209" y="2480"/>
                </a:lnTo>
                <a:lnTo>
                  <a:pt x="180" y="2412"/>
                </a:lnTo>
                <a:lnTo>
                  <a:pt x="154" y="2345"/>
                </a:lnTo>
                <a:lnTo>
                  <a:pt x="129" y="2278"/>
                </a:lnTo>
                <a:lnTo>
                  <a:pt x="107" y="2211"/>
                </a:lnTo>
                <a:lnTo>
                  <a:pt x="86" y="2145"/>
                </a:lnTo>
                <a:lnTo>
                  <a:pt x="68" y="2080"/>
                </a:lnTo>
                <a:lnTo>
                  <a:pt x="52" y="2016"/>
                </a:lnTo>
                <a:lnTo>
                  <a:pt x="38" y="1954"/>
                </a:lnTo>
                <a:lnTo>
                  <a:pt x="26" y="1893"/>
                </a:lnTo>
                <a:lnTo>
                  <a:pt x="17" y="1834"/>
                </a:lnTo>
                <a:lnTo>
                  <a:pt x="9" y="1778"/>
                </a:lnTo>
                <a:lnTo>
                  <a:pt x="4" y="1723"/>
                </a:lnTo>
                <a:lnTo>
                  <a:pt x="1" y="1672"/>
                </a:lnTo>
                <a:lnTo>
                  <a:pt x="0" y="1623"/>
                </a:lnTo>
                <a:lnTo>
                  <a:pt x="2" y="1559"/>
                </a:lnTo>
                <a:lnTo>
                  <a:pt x="8" y="1494"/>
                </a:lnTo>
                <a:lnTo>
                  <a:pt x="18" y="1428"/>
                </a:lnTo>
                <a:lnTo>
                  <a:pt x="32" y="1362"/>
                </a:lnTo>
                <a:lnTo>
                  <a:pt x="50" y="1295"/>
                </a:lnTo>
                <a:lnTo>
                  <a:pt x="73" y="1227"/>
                </a:lnTo>
                <a:lnTo>
                  <a:pt x="99" y="1158"/>
                </a:lnTo>
                <a:lnTo>
                  <a:pt x="130" y="1091"/>
                </a:lnTo>
                <a:lnTo>
                  <a:pt x="163" y="1023"/>
                </a:lnTo>
                <a:lnTo>
                  <a:pt x="202" y="957"/>
                </a:lnTo>
                <a:lnTo>
                  <a:pt x="244" y="890"/>
                </a:lnTo>
                <a:lnTo>
                  <a:pt x="291" y="825"/>
                </a:lnTo>
                <a:lnTo>
                  <a:pt x="341" y="760"/>
                </a:lnTo>
                <a:lnTo>
                  <a:pt x="396" y="698"/>
                </a:lnTo>
                <a:lnTo>
                  <a:pt x="455" y="637"/>
                </a:lnTo>
                <a:lnTo>
                  <a:pt x="516" y="577"/>
                </a:lnTo>
                <a:lnTo>
                  <a:pt x="583" y="519"/>
                </a:lnTo>
                <a:lnTo>
                  <a:pt x="654" y="464"/>
                </a:lnTo>
                <a:lnTo>
                  <a:pt x="728" y="411"/>
                </a:lnTo>
                <a:lnTo>
                  <a:pt x="807" y="359"/>
                </a:lnTo>
                <a:lnTo>
                  <a:pt x="889" y="312"/>
                </a:lnTo>
                <a:lnTo>
                  <a:pt x="975" y="267"/>
                </a:lnTo>
                <a:lnTo>
                  <a:pt x="1066" y="225"/>
                </a:lnTo>
                <a:lnTo>
                  <a:pt x="1161" y="187"/>
                </a:lnTo>
                <a:lnTo>
                  <a:pt x="1259" y="153"/>
                </a:lnTo>
                <a:lnTo>
                  <a:pt x="1361" y="121"/>
                </a:lnTo>
                <a:lnTo>
                  <a:pt x="1468" y="95"/>
                </a:lnTo>
                <a:lnTo>
                  <a:pt x="1541" y="79"/>
                </a:lnTo>
                <a:lnTo>
                  <a:pt x="1614" y="65"/>
                </a:lnTo>
                <a:lnTo>
                  <a:pt x="1688" y="51"/>
                </a:lnTo>
                <a:lnTo>
                  <a:pt x="1761" y="39"/>
                </a:lnTo>
                <a:lnTo>
                  <a:pt x="1835" y="28"/>
                </a:lnTo>
                <a:lnTo>
                  <a:pt x="1982" y="11"/>
                </a:lnTo>
                <a:lnTo>
                  <a:pt x="2054" y="6"/>
                </a:lnTo>
                <a:lnTo>
                  <a:pt x="2126" y="2"/>
                </a:lnTo>
                <a:lnTo>
                  <a:pt x="2198"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p>
            <a:endParaRPr lang="ar-SY"/>
          </a:p>
        </p:txBody>
      </p:sp>
    </p:spTree>
    <p:extLst>
      <p:ext uri="{BB962C8B-B14F-4D97-AF65-F5344CB8AC3E}">
        <p14:creationId xmlns:p14="http://schemas.microsoft.com/office/powerpoint/2010/main" val="36071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المعلف الفردي</a:t>
            </a:r>
            <a:endParaRPr lang="ar-SY" b="1" dirty="0"/>
          </a:p>
        </p:txBody>
      </p:sp>
      <p:pic>
        <p:nvPicPr>
          <p:cNvPr id="4" name="Content Placeholder 3" descr="Feedlot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7239000" cy="536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17948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sz="4000" b="1" dirty="0" smtClean="0"/>
              <a:t>المحلب</a:t>
            </a:r>
            <a:endParaRPr lang="ar-SY" sz="4000" b="1" dirty="0"/>
          </a:p>
        </p:txBody>
      </p:sp>
      <p:sp>
        <p:nvSpPr>
          <p:cNvPr id="4" name="Freeform 10"/>
          <p:cNvSpPr>
            <a:spLocks noGrp="1"/>
          </p:cNvSpPr>
          <p:nvPr>
            <p:ph idx="1"/>
          </p:nvPr>
        </p:nvSpPr>
        <p:spPr bwMode="auto">
          <a:xfrm>
            <a:off x="685800" y="1295400"/>
            <a:ext cx="8153400" cy="4591050"/>
          </a:xfrm>
          <a:custGeom>
            <a:avLst/>
            <a:gdLst/>
            <a:ahLst/>
            <a:cxnLst>
              <a:cxn ang="0">
                <a:pos x="2337" y="2"/>
              </a:cxn>
              <a:cxn ang="0">
                <a:pos x="2537" y="22"/>
              </a:cxn>
              <a:cxn ang="0">
                <a:pos x="2721" y="63"/>
              </a:cxn>
              <a:cxn ang="0">
                <a:pos x="2887" y="128"/>
              </a:cxn>
              <a:cxn ang="0">
                <a:pos x="3030" y="220"/>
              </a:cxn>
              <a:cxn ang="0">
                <a:pos x="3147" y="339"/>
              </a:cxn>
              <a:cxn ang="0">
                <a:pos x="3232" y="491"/>
              </a:cxn>
              <a:cxn ang="0">
                <a:pos x="3270" y="614"/>
              </a:cxn>
              <a:cxn ang="0">
                <a:pos x="3277" y="661"/>
              </a:cxn>
              <a:cxn ang="0">
                <a:pos x="3288" y="756"/>
              </a:cxn>
              <a:cxn ang="0">
                <a:pos x="3300" y="893"/>
              </a:cxn>
              <a:cxn ang="0">
                <a:pos x="3308" y="1065"/>
              </a:cxn>
              <a:cxn ang="0">
                <a:pos x="3309" y="1262"/>
              </a:cxn>
              <a:cxn ang="0">
                <a:pos x="3298" y="1478"/>
              </a:cxn>
              <a:cxn ang="0">
                <a:pos x="3271" y="1703"/>
              </a:cxn>
              <a:cxn ang="0">
                <a:pos x="3242" y="1859"/>
              </a:cxn>
              <a:cxn ang="0">
                <a:pos x="3236" y="1910"/>
              </a:cxn>
              <a:cxn ang="0">
                <a:pos x="3215" y="2011"/>
              </a:cxn>
              <a:cxn ang="0">
                <a:pos x="3174" y="2153"/>
              </a:cxn>
              <a:cxn ang="0">
                <a:pos x="3105" y="2323"/>
              </a:cxn>
              <a:cxn ang="0">
                <a:pos x="3000" y="2512"/>
              </a:cxn>
              <a:cxn ang="0">
                <a:pos x="2878" y="2676"/>
              </a:cxn>
              <a:cxn ang="0">
                <a:pos x="2778" y="2790"/>
              </a:cxn>
              <a:cxn ang="0">
                <a:pos x="2664" y="2911"/>
              </a:cxn>
              <a:cxn ang="0">
                <a:pos x="2532" y="3033"/>
              </a:cxn>
              <a:cxn ang="0">
                <a:pos x="2381" y="3150"/>
              </a:cxn>
              <a:cxn ang="0">
                <a:pos x="2207" y="3255"/>
              </a:cxn>
              <a:cxn ang="0">
                <a:pos x="2008" y="3342"/>
              </a:cxn>
              <a:cxn ang="0">
                <a:pos x="1781" y="3405"/>
              </a:cxn>
              <a:cxn ang="0">
                <a:pos x="1524" y="3435"/>
              </a:cxn>
              <a:cxn ang="0">
                <a:pos x="1273" y="3425"/>
              </a:cxn>
              <a:cxn ang="0">
                <a:pos x="1054" y="3370"/>
              </a:cxn>
              <a:cxn ang="0">
                <a:pos x="856" y="3274"/>
              </a:cxn>
              <a:cxn ang="0">
                <a:pos x="679" y="3143"/>
              </a:cxn>
              <a:cxn ang="0">
                <a:pos x="524" y="2984"/>
              </a:cxn>
              <a:cxn ang="0">
                <a:pos x="389" y="2805"/>
              </a:cxn>
              <a:cxn ang="0">
                <a:pos x="274" y="2613"/>
              </a:cxn>
              <a:cxn ang="0">
                <a:pos x="180" y="2412"/>
              </a:cxn>
              <a:cxn ang="0">
                <a:pos x="107" y="2211"/>
              </a:cxn>
              <a:cxn ang="0">
                <a:pos x="52" y="2016"/>
              </a:cxn>
              <a:cxn ang="0">
                <a:pos x="17" y="1834"/>
              </a:cxn>
              <a:cxn ang="0">
                <a:pos x="1" y="1672"/>
              </a:cxn>
              <a:cxn ang="0">
                <a:pos x="8" y="1494"/>
              </a:cxn>
              <a:cxn ang="0">
                <a:pos x="50" y="1295"/>
              </a:cxn>
              <a:cxn ang="0">
                <a:pos x="130" y="1091"/>
              </a:cxn>
              <a:cxn ang="0">
                <a:pos x="244" y="890"/>
              </a:cxn>
              <a:cxn ang="0">
                <a:pos x="396" y="698"/>
              </a:cxn>
              <a:cxn ang="0">
                <a:pos x="583" y="519"/>
              </a:cxn>
              <a:cxn ang="0">
                <a:pos x="807" y="359"/>
              </a:cxn>
              <a:cxn ang="0">
                <a:pos x="1066" y="225"/>
              </a:cxn>
              <a:cxn ang="0">
                <a:pos x="1361" y="121"/>
              </a:cxn>
              <a:cxn ang="0">
                <a:pos x="1614" y="65"/>
              </a:cxn>
              <a:cxn ang="0">
                <a:pos x="1835" y="28"/>
              </a:cxn>
              <a:cxn ang="0">
                <a:pos x="2126" y="2"/>
              </a:cxn>
            </a:cxnLst>
            <a:rect l="0" t="0" r="r" b="b"/>
            <a:pathLst>
              <a:path w="3310" h="3437">
                <a:moveTo>
                  <a:pt x="2198" y="0"/>
                </a:moveTo>
                <a:lnTo>
                  <a:pt x="2268" y="0"/>
                </a:lnTo>
                <a:lnTo>
                  <a:pt x="2337" y="2"/>
                </a:lnTo>
                <a:lnTo>
                  <a:pt x="2405" y="6"/>
                </a:lnTo>
                <a:lnTo>
                  <a:pt x="2472" y="12"/>
                </a:lnTo>
                <a:lnTo>
                  <a:pt x="2537" y="22"/>
                </a:lnTo>
                <a:lnTo>
                  <a:pt x="2600" y="32"/>
                </a:lnTo>
                <a:lnTo>
                  <a:pt x="2662" y="46"/>
                </a:lnTo>
                <a:lnTo>
                  <a:pt x="2721" y="63"/>
                </a:lnTo>
                <a:lnTo>
                  <a:pt x="2779" y="82"/>
                </a:lnTo>
                <a:lnTo>
                  <a:pt x="2835" y="104"/>
                </a:lnTo>
                <a:lnTo>
                  <a:pt x="2887" y="128"/>
                </a:lnTo>
                <a:lnTo>
                  <a:pt x="2937" y="155"/>
                </a:lnTo>
                <a:lnTo>
                  <a:pt x="2985" y="185"/>
                </a:lnTo>
                <a:lnTo>
                  <a:pt x="3030" y="220"/>
                </a:lnTo>
                <a:lnTo>
                  <a:pt x="3072" y="257"/>
                </a:lnTo>
                <a:lnTo>
                  <a:pt x="3111" y="296"/>
                </a:lnTo>
                <a:lnTo>
                  <a:pt x="3147" y="339"/>
                </a:lnTo>
                <a:lnTo>
                  <a:pt x="3178" y="386"/>
                </a:lnTo>
                <a:lnTo>
                  <a:pt x="3206" y="437"/>
                </a:lnTo>
                <a:lnTo>
                  <a:pt x="3232" y="491"/>
                </a:lnTo>
                <a:lnTo>
                  <a:pt x="3253" y="549"/>
                </a:lnTo>
                <a:lnTo>
                  <a:pt x="3269" y="611"/>
                </a:lnTo>
                <a:lnTo>
                  <a:pt x="3270" y="614"/>
                </a:lnTo>
                <a:lnTo>
                  <a:pt x="3271" y="623"/>
                </a:lnTo>
                <a:lnTo>
                  <a:pt x="3273" y="639"/>
                </a:lnTo>
                <a:lnTo>
                  <a:pt x="3277" y="661"/>
                </a:lnTo>
                <a:lnTo>
                  <a:pt x="3280" y="687"/>
                </a:lnTo>
                <a:lnTo>
                  <a:pt x="3284" y="720"/>
                </a:lnTo>
                <a:lnTo>
                  <a:pt x="3288" y="756"/>
                </a:lnTo>
                <a:lnTo>
                  <a:pt x="3292" y="798"/>
                </a:lnTo>
                <a:lnTo>
                  <a:pt x="3297" y="844"/>
                </a:lnTo>
                <a:lnTo>
                  <a:pt x="3300" y="893"/>
                </a:lnTo>
                <a:lnTo>
                  <a:pt x="3304" y="948"/>
                </a:lnTo>
                <a:lnTo>
                  <a:pt x="3306" y="1004"/>
                </a:lnTo>
                <a:lnTo>
                  <a:pt x="3308" y="1065"/>
                </a:lnTo>
                <a:lnTo>
                  <a:pt x="3310" y="1128"/>
                </a:lnTo>
                <a:lnTo>
                  <a:pt x="3310" y="1194"/>
                </a:lnTo>
                <a:lnTo>
                  <a:pt x="3309" y="1262"/>
                </a:lnTo>
                <a:lnTo>
                  <a:pt x="3307" y="1332"/>
                </a:lnTo>
                <a:lnTo>
                  <a:pt x="3303" y="1405"/>
                </a:lnTo>
                <a:lnTo>
                  <a:pt x="3298" y="1478"/>
                </a:lnTo>
                <a:lnTo>
                  <a:pt x="3291" y="1552"/>
                </a:lnTo>
                <a:lnTo>
                  <a:pt x="3282" y="1628"/>
                </a:lnTo>
                <a:lnTo>
                  <a:pt x="3271" y="1703"/>
                </a:lnTo>
                <a:lnTo>
                  <a:pt x="3258" y="1780"/>
                </a:lnTo>
                <a:lnTo>
                  <a:pt x="3242" y="1856"/>
                </a:lnTo>
                <a:lnTo>
                  <a:pt x="3242" y="1859"/>
                </a:lnTo>
                <a:lnTo>
                  <a:pt x="3241" y="1870"/>
                </a:lnTo>
                <a:lnTo>
                  <a:pt x="3239" y="1888"/>
                </a:lnTo>
                <a:lnTo>
                  <a:pt x="3236" y="1910"/>
                </a:lnTo>
                <a:lnTo>
                  <a:pt x="3231" y="1939"/>
                </a:lnTo>
                <a:lnTo>
                  <a:pt x="3223" y="1972"/>
                </a:lnTo>
                <a:lnTo>
                  <a:pt x="3215" y="2011"/>
                </a:lnTo>
                <a:lnTo>
                  <a:pt x="3203" y="2054"/>
                </a:lnTo>
                <a:lnTo>
                  <a:pt x="3190" y="2101"/>
                </a:lnTo>
                <a:lnTo>
                  <a:pt x="3174" y="2153"/>
                </a:lnTo>
                <a:lnTo>
                  <a:pt x="3154" y="2207"/>
                </a:lnTo>
                <a:lnTo>
                  <a:pt x="3131" y="2264"/>
                </a:lnTo>
                <a:lnTo>
                  <a:pt x="3105" y="2323"/>
                </a:lnTo>
                <a:lnTo>
                  <a:pt x="3073" y="2384"/>
                </a:lnTo>
                <a:lnTo>
                  <a:pt x="3039" y="2447"/>
                </a:lnTo>
                <a:lnTo>
                  <a:pt x="3000" y="2512"/>
                </a:lnTo>
                <a:lnTo>
                  <a:pt x="2956" y="2577"/>
                </a:lnTo>
                <a:lnTo>
                  <a:pt x="2908" y="2642"/>
                </a:lnTo>
                <a:lnTo>
                  <a:pt x="2878" y="2676"/>
                </a:lnTo>
                <a:lnTo>
                  <a:pt x="2846" y="2713"/>
                </a:lnTo>
                <a:lnTo>
                  <a:pt x="2813" y="2751"/>
                </a:lnTo>
                <a:lnTo>
                  <a:pt x="2778" y="2790"/>
                </a:lnTo>
                <a:lnTo>
                  <a:pt x="2741" y="2829"/>
                </a:lnTo>
                <a:lnTo>
                  <a:pt x="2704" y="2870"/>
                </a:lnTo>
                <a:lnTo>
                  <a:pt x="2664" y="2911"/>
                </a:lnTo>
                <a:lnTo>
                  <a:pt x="2622" y="2952"/>
                </a:lnTo>
                <a:lnTo>
                  <a:pt x="2578" y="2993"/>
                </a:lnTo>
                <a:lnTo>
                  <a:pt x="2532" y="3033"/>
                </a:lnTo>
                <a:lnTo>
                  <a:pt x="2484" y="3072"/>
                </a:lnTo>
                <a:lnTo>
                  <a:pt x="2433" y="3112"/>
                </a:lnTo>
                <a:lnTo>
                  <a:pt x="2381" y="3150"/>
                </a:lnTo>
                <a:lnTo>
                  <a:pt x="2325" y="3187"/>
                </a:lnTo>
                <a:lnTo>
                  <a:pt x="2268" y="3221"/>
                </a:lnTo>
                <a:lnTo>
                  <a:pt x="2207" y="3255"/>
                </a:lnTo>
                <a:lnTo>
                  <a:pt x="2143" y="3286"/>
                </a:lnTo>
                <a:lnTo>
                  <a:pt x="2077" y="3315"/>
                </a:lnTo>
                <a:lnTo>
                  <a:pt x="2008" y="3342"/>
                </a:lnTo>
                <a:lnTo>
                  <a:pt x="1936" y="3366"/>
                </a:lnTo>
                <a:lnTo>
                  <a:pt x="1859" y="3387"/>
                </a:lnTo>
                <a:lnTo>
                  <a:pt x="1781" y="3405"/>
                </a:lnTo>
                <a:lnTo>
                  <a:pt x="1699" y="3418"/>
                </a:lnTo>
                <a:lnTo>
                  <a:pt x="1613" y="3429"/>
                </a:lnTo>
                <a:lnTo>
                  <a:pt x="1524" y="3435"/>
                </a:lnTo>
                <a:lnTo>
                  <a:pt x="1431" y="3437"/>
                </a:lnTo>
                <a:lnTo>
                  <a:pt x="1350" y="3434"/>
                </a:lnTo>
                <a:lnTo>
                  <a:pt x="1273" y="3425"/>
                </a:lnTo>
                <a:lnTo>
                  <a:pt x="1197" y="3412"/>
                </a:lnTo>
                <a:lnTo>
                  <a:pt x="1124" y="3393"/>
                </a:lnTo>
                <a:lnTo>
                  <a:pt x="1054" y="3370"/>
                </a:lnTo>
                <a:lnTo>
                  <a:pt x="986" y="3342"/>
                </a:lnTo>
                <a:lnTo>
                  <a:pt x="920" y="3310"/>
                </a:lnTo>
                <a:lnTo>
                  <a:pt x="856" y="3274"/>
                </a:lnTo>
                <a:lnTo>
                  <a:pt x="795" y="3234"/>
                </a:lnTo>
                <a:lnTo>
                  <a:pt x="735" y="3190"/>
                </a:lnTo>
                <a:lnTo>
                  <a:pt x="679" y="3143"/>
                </a:lnTo>
                <a:lnTo>
                  <a:pt x="625" y="3092"/>
                </a:lnTo>
                <a:lnTo>
                  <a:pt x="573" y="3040"/>
                </a:lnTo>
                <a:lnTo>
                  <a:pt x="524" y="2984"/>
                </a:lnTo>
                <a:lnTo>
                  <a:pt x="477" y="2927"/>
                </a:lnTo>
                <a:lnTo>
                  <a:pt x="432" y="2867"/>
                </a:lnTo>
                <a:lnTo>
                  <a:pt x="389" y="2805"/>
                </a:lnTo>
                <a:lnTo>
                  <a:pt x="349" y="2742"/>
                </a:lnTo>
                <a:lnTo>
                  <a:pt x="310" y="2679"/>
                </a:lnTo>
                <a:lnTo>
                  <a:pt x="274" y="2613"/>
                </a:lnTo>
                <a:lnTo>
                  <a:pt x="241" y="2547"/>
                </a:lnTo>
                <a:lnTo>
                  <a:pt x="209" y="2480"/>
                </a:lnTo>
                <a:lnTo>
                  <a:pt x="180" y="2412"/>
                </a:lnTo>
                <a:lnTo>
                  <a:pt x="154" y="2345"/>
                </a:lnTo>
                <a:lnTo>
                  <a:pt x="129" y="2278"/>
                </a:lnTo>
                <a:lnTo>
                  <a:pt x="107" y="2211"/>
                </a:lnTo>
                <a:lnTo>
                  <a:pt x="86" y="2145"/>
                </a:lnTo>
                <a:lnTo>
                  <a:pt x="68" y="2080"/>
                </a:lnTo>
                <a:lnTo>
                  <a:pt x="52" y="2016"/>
                </a:lnTo>
                <a:lnTo>
                  <a:pt x="38" y="1954"/>
                </a:lnTo>
                <a:lnTo>
                  <a:pt x="26" y="1893"/>
                </a:lnTo>
                <a:lnTo>
                  <a:pt x="17" y="1834"/>
                </a:lnTo>
                <a:lnTo>
                  <a:pt x="9" y="1778"/>
                </a:lnTo>
                <a:lnTo>
                  <a:pt x="4" y="1723"/>
                </a:lnTo>
                <a:lnTo>
                  <a:pt x="1" y="1672"/>
                </a:lnTo>
                <a:lnTo>
                  <a:pt x="0" y="1623"/>
                </a:lnTo>
                <a:lnTo>
                  <a:pt x="2" y="1559"/>
                </a:lnTo>
                <a:lnTo>
                  <a:pt x="8" y="1494"/>
                </a:lnTo>
                <a:lnTo>
                  <a:pt x="18" y="1428"/>
                </a:lnTo>
                <a:lnTo>
                  <a:pt x="32" y="1362"/>
                </a:lnTo>
                <a:lnTo>
                  <a:pt x="50" y="1295"/>
                </a:lnTo>
                <a:lnTo>
                  <a:pt x="73" y="1227"/>
                </a:lnTo>
                <a:lnTo>
                  <a:pt x="99" y="1158"/>
                </a:lnTo>
                <a:lnTo>
                  <a:pt x="130" y="1091"/>
                </a:lnTo>
                <a:lnTo>
                  <a:pt x="163" y="1023"/>
                </a:lnTo>
                <a:lnTo>
                  <a:pt x="202" y="957"/>
                </a:lnTo>
                <a:lnTo>
                  <a:pt x="244" y="890"/>
                </a:lnTo>
                <a:lnTo>
                  <a:pt x="291" y="825"/>
                </a:lnTo>
                <a:lnTo>
                  <a:pt x="341" y="760"/>
                </a:lnTo>
                <a:lnTo>
                  <a:pt x="396" y="698"/>
                </a:lnTo>
                <a:lnTo>
                  <a:pt x="455" y="637"/>
                </a:lnTo>
                <a:lnTo>
                  <a:pt x="516" y="577"/>
                </a:lnTo>
                <a:lnTo>
                  <a:pt x="583" y="519"/>
                </a:lnTo>
                <a:lnTo>
                  <a:pt x="654" y="464"/>
                </a:lnTo>
                <a:lnTo>
                  <a:pt x="728" y="411"/>
                </a:lnTo>
                <a:lnTo>
                  <a:pt x="807" y="359"/>
                </a:lnTo>
                <a:lnTo>
                  <a:pt x="889" y="312"/>
                </a:lnTo>
                <a:lnTo>
                  <a:pt x="975" y="267"/>
                </a:lnTo>
                <a:lnTo>
                  <a:pt x="1066" y="225"/>
                </a:lnTo>
                <a:lnTo>
                  <a:pt x="1161" y="187"/>
                </a:lnTo>
                <a:lnTo>
                  <a:pt x="1259" y="153"/>
                </a:lnTo>
                <a:lnTo>
                  <a:pt x="1361" y="121"/>
                </a:lnTo>
                <a:lnTo>
                  <a:pt x="1468" y="95"/>
                </a:lnTo>
                <a:lnTo>
                  <a:pt x="1541" y="79"/>
                </a:lnTo>
                <a:lnTo>
                  <a:pt x="1614" y="65"/>
                </a:lnTo>
                <a:lnTo>
                  <a:pt x="1688" y="51"/>
                </a:lnTo>
                <a:lnTo>
                  <a:pt x="1761" y="39"/>
                </a:lnTo>
                <a:lnTo>
                  <a:pt x="1835" y="28"/>
                </a:lnTo>
                <a:lnTo>
                  <a:pt x="1982" y="11"/>
                </a:lnTo>
                <a:lnTo>
                  <a:pt x="2054" y="6"/>
                </a:lnTo>
                <a:lnTo>
                  <a:pt x="2126" y="2"/>
                </a:lnTo>
                <a:lnTo>
                  <a:pt x="2198"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p>
            <a:endParaRPr lang="ar-SY" dirty="0"/>
          </a:p>
        </p:txBody>
      </p:sp>
    </p:spTree>
    <p:extLst>
      <p:ext uri="{BB962C8B-B14F-4D97-AF65-F5344CB8AC3E}">
        <p14:creationId xmlns:p14="http://schemas.microsoft.com/office/powerpoint/2010/main" val="2189563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p:txBody>
          <a:bodyPr/>
          <a:lstStyle/>
          <a:p>
            <a:pPr eaLnBrk="1" hangingPunct="1">
              <a:defRPr/>
            </a:pPr>
            <a:r>
              <a:rPr lang="ar-SY" sz="4000" dirty="0" smtClean="0"/>
              <a:t>أدوات الربط أو الزنق</a:t>
            </a:r>
            <a:endParaRPr lang="en-GB" sz="4000" dirty="0" smtClean="0"/>
          </a:p>
        </p:txBody>
      </p:sp>
      <p:pic>
        <p:nvPicPr>
          <p:cNvPr id="13315" name="Picture 5" descr="3Yallaroo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344034"/>
            <a:ext cx="7681912" cy="510915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38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cows-fee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549275"/>
            <a:ext cx="3600450" cy="244157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4819" name="Picture 7" descr="more-empty-fee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678238"/>
            <a:ext cx="3600450" cy="2414587"/>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9" descr="calf-feed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339" y="2074862"/>
            <a:ext cx="4834316" cy="3259138"/>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352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ar-SY" b="1" dirty="0" smtClean="0"/>
              <a:t>مخطط تجهيز ومقاسات الجدران</a:t>
            </a:r>
            <a:endParaRPr lang="ar-SY" b="1" dirty="0"/>
          </a:p>
        </p:txBody>
      </p:sp>
      <p:sp>
        <p:nvSpPr>
          <p:cNvPr id="41987" name="Rectangle 3"/>
          <p:cNvSpPr>
            <a:spLocks noGrp="1" noChangeArrowheads="1"/>
          </p:cNvSpPr>
          <p:nvPr>
            <p:ph type="body" idx="1"/>
          </p:nvPr>
        </p:nvSpPr>
        <p:spPr/>
        <p:txBody>
          <a:bodyPr/>
          <a:lstStyle/>
          <a:p>
            <a:endParaRPr lang="ar-SY"/>
          </a:p>
        </p:txBody>
      </p:sp>
      <p:pic>
        <p:nvPicPr>
          <p:cNvPr id="41989" name="Picture 5" descr="b906_figure5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47800"/>
            <a:ext cx="7848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960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ar-SY" b="1" dirty="0" smtClean="0"/>
              <a:t>مخطط تزويد الأرضيات بالتدفئة</a:t>
            </a:r>
            <a:endParaRPr lang="ar-SY" b="1" dirty="0"/>
          </a:p>
        </p:txBody>
      </p:sp>
      <p:sp>
        <p:nvSpPr>
          <p:cNvPr id="48131" name="Rectangle 3"/>
          <p:cNvSpPr>
            <a:spLocks noGrp="1" noChangeArrowheads="1"/>
          </p:cNvSpPr>
          <p:nvPr>
            <p:ph type="body" idx="1"/>
          </p:nvPr>
        </p:nvSpPr>
        <p:spPr/>
        <p:txBody>
          <a:bodyPr/>
          <a:lstStyle/>
          <a:p>
            <a:endParaRPr lang="ar-SY"/>
          </a:p>
        </p:txBody>
      </p:sp>
      <p:pic>
        <p:nvPicPr>
          <p:cNvPr id="48133" name="Picture 5" descr="b906_figure5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8229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22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ar-SY" b="1" dirty="0" smtClean="0"/>
              <a:t>مخطط تقسيم مساحات الاضطجاع- المرابط وبوابات الدخول </a:t>
            </a:r>
            <a:r>
              <a:rPr lang="ar-SY" b="1" dirty="0"/>
              <a:t>و</a:t>
            </a:r>
            <a:r>
              <a:rPr lang="ar-SY" b="1" dirty="0" smtClean="0"/>
              <a:t>الخروج</a:t>
            </a:r>
            <a:endParaRPr lang="ar-SY" b="1" dirty="0"/>
          </a:p>
        </p:txBody>
      </p:sp>
      <p:sp>
        <p:nvSpPr>
          <p:cNvPr id="50179" name="Rectangle 3"/>
          <p:cNvSpPr>
            <a:spLocks noGrp="1" noChangeArrowheads="1"/>
          </p:cNvSpPr>
          <p:nvPr>
            <p:ph type="body" idx="1"/>
          </p:nvPr>
        </p:nvSpPr>
        <p:spPr/>
        <p:txBody>
          <a:bodyPr/>
          <a:lstStyle/>
          <a:p>
            <a:endParaRPr lang="ar-SY"/>
          </a:p>
        </p:txBody>
      </p:sp>
      <p:pic>
        <p:nvPicPr>
          <p:cNvPr id="50181" name="Picture 5" descr="b906_figure6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79563"/>
            <a:ext cx="8229600" cy="4973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3102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ar-SY" b="1" dirty="0" smtClean="0"/>
              <a:t>مخطط تنظيم مصارف التنظيف</a:t>
            </a:r>
            <a:endParaRPr lang="ar-SY" b="1" dirty="0"/>
          </a:p>
        </p:txBody>
      </p:sp>
      <p:sp>
        <p:nvSpPr>
          <p:cNvPr id="52227" name="Rectangle 3"/>
          <p:cNvSpPr>
            <a:spLocks noGrp="1" noChangeArrowheads="1"/>
          </p:cNvSpPr>
          <p:nvPr>
            <p:ph type="body" idx="1"/>
          </p:nvPr>
        </p:nvSpPr>
        <p:spPr/>
        <p:txBody>
          <a:bodyPr/>
          <a:lstStyle/>
          <a:p>
            <a:endParaRPr lang="ar-SY"/>
          </a:p>
        </p:txBody>
      </p:sp>
      <p:pic>
        <p:nvPicPr>
          <p:cNvPr id="52229" name="Picture 5" descr="b906_figure6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0"/>
            <a:ext cx="8839200" cy="52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20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sz="4400" b="1" dirty="0" smtClean="0"/>
              <a:t>تطور تربية الدواجن</a:t>
            </a:r>
            <a:endParaRPr lang="ar-SY" sz="4400" b="1" dirty="0"/>
          </a:p>
        </p:txBody>
      </p:sp>
      <p:sp>
        <p:nvSpPr>
          <p:cNvPr id="3" name="عنصر نائب للنص 2"/>
          <p:cNvSpPr>
            <a:spLocks noGrp="1"/>
          </p:cNvSpPr>
          <p:nvPr>
            <p:ph type="body" idx="1"/>
          </p:nvPr>
        </p:nvSpPr>
        <p:spPr>
          <a:xfrm>
            <a:off x="914400" y="1535113"/>
            <a:ext cx="3582988" cy="639762"/>
          </a:xfrm>
        </p:spPr>
        <p:txBody>
          <a:bodyPr/>
          <a:lstStyle/>
          <a:p>
            <a:pPr algn="ctr"/>
            <a:r>
              <a:rPr lang="ar-SY" dirty="0" smtClean="0"/>
              <a:t>مزرعة </a:t>
            </a:r>
            <a:r>
              <a:rPr lang="ar-SY" dirty="0" err="1" smtClean="0"/>
              <a:t>جاجات</a:t>
            </a:r>
            <a:r>
              <a:rPr lang="ar-SY" dirty="0" smtClean="0"/>
              <a:t>( دجاجات) ستي</a:t>
            </a:r>
            <a:endParaRPr lang="ar-SY" dirty="0"/>
          </a:p>
        </p:txBody>
      </p:sp>
      <p:sp>
        <p:nvSpPr>
          <p:cNvPr id="5" name="عنصر نائب للنص 4"/>
          <p:cNvSpPr>
            <a:spLocks noGrp="1"/>
          </p:cNvSpPr>
          <p:nvPr>
            <p:ph type="body" sz="quarter" idx="3"/>
          </p:nvPr>
        </p:nvSpPr>
        <p:spPr/>
        <p:txBody>
          <a:bodyPr/>
          <a:lstStyle/>
          <a:p>
            <a:pPr algn="ctr"/>
            <a:r>
              <a:rPr lang="ar-SY" dirty="0" smtClean="0"/>
              <a:t>مزرعة حديثة</a:t>
            </a:r>
            <a:endParaRPr lang="ar-SY" dirty="0"/>
          </a:p>
        </p:txBody>
      </p:sp>
      <p:pic>
        <p:nvPicPr>
          <p:cNvPr id="7" name="Content Placeholder 6" descr="Chicken-coop"/>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4288" y="2802107"/>
            <a:ext cx="3793100" cy="2531894"/>
          </a:xfrm>
          <a:noFill/>
        </p:spPr>
      </p:pic>
      <p:pic>
        <p:nvPicPr>
          <p:cNvPr id="8" name="Picture 9" descr="Broiler_Shed"/>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4889500" y="2969419"/>
            <a:ext cx="3552825" cy="2362200"/>
          </a:xfrm>
          <a:noFill/>
        </p:spPr>
      </p:pic>
    </p:spTree>
    <p:extLst>
      <p:ext uri="{BB962C8B-B14F-4D97-AF65-F5344CB8AC3E}">
        <p14:creationId xmlns:p14="http://schemas.microsoft.com/office/powerpoint/2010/main" val="404155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6248400" cy="5924550"/>
          </a:xfrm>
        </p:spPr>
        <p:txBody>
          <a:bodyPr/>
          <a:lstStyle/>
          <a:p>
            <a:pPr algn="r"/>
            <a:r>
              <a:rPr lang="ar-SY" b="1" u="sng" dirty="0" smtClean="0"/>
              <a:t>حظائر الدجاج وتجهيزاتها</a:t>
            </a:r>
            <a:br>
              <a:rPr lang="ar-SY" b="1" u="sng" dirty="0" smtClean="0"/>
            </a:br>
            <a:r>
              <a:rPr lang="ar-SY" b="1" u="sng" dirty="0"/>
              <a:t/>
            </a:r>
            <a:br>
              <a:rPr lang="ar-SY" b="1" u="sng" dirty="0"/>
            </a:br>
            <a:r>
              <a:rPr lang="ar-SY" sz="2800" b="1" dirty="0" smtClean="0"/>
              <a:t>يقصد بها الأماكن المخصصة لإيواء الدجاج وتقديم الرعاية المناسبة له سواء كان الغرض الإنتاجي إنتاج لحم ( فروج) أو إنتاج بيض ( بياض-أمهات), وتقسم حظائر الدجاج لقسمين:</a:t>
            </a:r>
            <a:r>
              <a:rPr lang="ar-SY" b="1" u="sng" dirty="0" smtClean="0"/>
              <a:t/>
            </a:r>
            <a:br>
              <a:rPr lang="ar-SY" b="1" u="sng" dirty="0" smtClean="0"/>
            </a:br>
            <a:r>
              <a:rPr lang="ar-SY" b="1" u="sng" dirty="0" smtClean="0"/>
              <a:t>-حظائر مغلقة:</a:t>
            </a:r>
            <a:r>
              <a:rPr lang="ar-SY" sz="2800" b="1" dirty="0" smtClean="0"/>
              <a:t> وهي الحظائر المعزولة تماماً عن الوسط الخارجي وتؤمن التهوية إما بسحب أو بدفع الهواء, والإضاءة اصطناعية باستخدام اللمبات.</a:t>
            </a:r>
            <a:br>
              <a:rPr lang="ar-SY" sz="2800" b="1" dirty="0" smtClean="0"/>
            </a:br>
            <a:r>
              <a:rPr lang="ar-SY" b="1" u="sng" dirty="0" smtClean="0"/>
              <a:t>- حظائر مفتوحة:</a:t>
            </a:r>
            <a:r>
              <a:rPr lang="ar-SY" sz="2800" b="1" dirty="0" smtClean="0"/>
              <a:t> وفيها تعتمد في تهويتها وإضاءتها على النوافذ الموجودة  على الجدران الطولية للحظائر.</a:t>
            </a:r>
            <a:endParaRPr lang="ar-SY" b="1" u="sng" dirty="0"/>
          </a:p>
        </p:txBody>
      </p:sp>
    </p:spTree>
    <p:extLst>
      <p:ext uri="{BB962C8B-B14F-4D97-AF65-F5344CB8AC3E}">
        <p14:creationId xmlns:p14="http://schemas.microsoft.com/office/powerpoint/2010/main" val="3509448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ar-SY" b="1" dirty="0" smtClean="0"/>
              <a:t>إنشاء حظائر الدواجن مع ملحقاتها</a:t>
            </a:r>
            <a:endParaRPr lang="en-US" b="1" dirty="0"/>
          </a:p>
        </p:txBody>
      </p:sp>
      <p:pic>
        <p:nvPicPr>
          <p:cNvPr id="29699" name="Picture 3" descr="MVC-019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8001000" cy="482727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8562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نظام التربية الأرضية في حظائر الدواجن</a:t>
            </a:r>
            <a:br>
              <a:rPr lang="ar-SY" b="1" dirty="0" smtClean="0"/>
            </a:br>
            <a:r>
              <a:rPr lang="ar-SY" b="1" dirty="0" smtClean="0"/>
              <a:t>( حظائر مفتوحة)</a:t>
            </a:r>
            <a:endParaRPr lang="ar-SY" b="1" dirty="0"/>
          </a:p>
        </p:txBody>
      </p:sp>
      <p:pic>
        <p:nvPicPr>
          <p:cNvPr id="4" name="Picture 4" descr="broil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8799"/>
            <a:ext cx="8077199" cy="454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84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نظام التربية في بطاريات </a:t>
            </a:r>
            <a:br>
              <a:rPr lang="ar-SY" b="1" dirty="0" smtClean="0"/>
            </a:br>
            <a:r>
              <a:rPr lang="ar-SY" b="1" dirty="0" smtClean="0"/>
              <a:t>( حظائر مغلقة)</a:t>
            </a:r>
            <a:endParaRPr lang="ar-SY" b="1" dirty="0"/>
          </a:p>
        </p:txBody>
      </p:sp>
      <p:pic>
        <p:nvPicPr>
          <p:cNvPr id="4" name="Picture 8" descr="campaignpceh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4502" y="1452866"/>
            <a:ext cx="7523698" cy="5100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4495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حظائر دجاج مفتوحة</a:t>
            </a:r>
            <a:endParaRPr lang="ar-SY" b="1" dirty="0"/>
          </a:p>
        </p:txBody>
      </p:sp>
      <p:pic>
        <p:nvPicPr>
          <p:cNvPr id="4" name="Picture 4" descr="poultry hous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03885" y="1752600"/>
            <a:ext cx="769219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5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سحب الهواء في الحظائر المغلقة</a:t>
            </a:r>
            <a:endParaRPr lang="ar-SY" b="1" dirty="0"/>
          </a:p>
        </p:txBody>
      </p:sp>
      <p:pic>
        <p:nvPicPr>
          <p:cNvPr id="4" name="Picture 4" descr="IM00257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485900"/>
            <a:ext cx="6934200" cy="5200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55825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استخدام المراوح لدفع الهواء في الحظائر المفتوحة</a:t>
            </a:r>
            <a:endParaRPr lang="ar-SY" b="1" dirty="0"/>
          </a:p>
        </p:txBody>
      </p:sp>
      <p:pic>
        <p:nvPicPr>
          <p:cNvPr id="4" name="Picture 16" descr="broiler-ho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235" y="1752600"/>
            <a:ext cx="854202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5077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6248400" cy="5848350"/>
          </a:xfrm>
        </p:spPr>
        <p:txBody>
          <a:bodyPr/>
          <a:lstStyle/>
          <a:p>
            <a:pPr algn="r"/>
            <a:r>
              <a:rPr lang="ar-SY" b="1" u="sng" dirty="0" smtClean="0"/>
              <a:t>مبنى المفرخات:</a:t>
            </a:r>
            <a:br>
              <a:rPr lang="ar-SY" b="1" u="sng" dirty="0" smtClean="0"/>
            </a:br>
            <a:r>
              <a:rPr lang="ar-SY" sz="2800" b="1" dirty="0" smtClean="0"/>
              <a:t>هو المكان الذي توضع فيه آلات التفريخ ويشترط فيه</a:t>
            </a:r>
            <a:br>
              <a:rPr lang="ar-SY" sz="2800" b="1" dirty="0" smtClean="0"/>
            </a:br>
            <a:r>
              <a:rPr lang="ar-SY" sz="2800" b="1" dirty="0" smtClean="0"/>
              <a:t>1- أن تكون أرضية المبنى ثابتة ومستوية وبعيدة عن الارتجاج والضوضاء.</a:t>
            </a:r>
            <a:br>
              <a:rPr lang="ar-SY" sz="2800" b="1" dirty="0" smtClean="0"/>
            </a:br>
            <a:r>
              <a:rPr lang="ar-SY" sz="2800" b="1" dirty="0" smtClean="0"/>
              <a:t>2- يجب أن يكون المبنى بعيداً عن التيارات الهوائية وأشعة الشمس المباشرة.</a:t>
            </a:r>
            <a:br>
              <a:rPr lang="ar-SY" sz="2800" b="1" dirty="0" smtClean="0"/>
            </a:br>
            <a:r>
              <a:rPr lang="ar-SY" sz="2800" b="1" dirty="0" smtClean="0"/>
              <a:t>3- يجب أن تكون حرارة الغرف داخل المبنى( 16-20 درجة مئوية)  ونسبة الرطوبة (55- 60 %).</a:t>
            </a:r>
            <a:br>
              <a:rPr lang="ar-SY" sz="2800" b="1" dirty="0" smtClean="0"/>
            </a:br>
            <a:r>
              <a:rPr lang="ar-SY" sz="2800" b="1" dirty="0" smtClean="0"/>
              <a:t>4- أن تكون مزودة بالمحركات الكهربائية الاحتياطية.</a:t>
            </a:r>
            <a:br>
              <a:rPr lang="ar-SY" sz="2800" b="1" dirty="0" smtClean="0"/>
            </a:br>
            <a:r>
              <a:rPr lang="ar-SY" sz="2800" b="1" dirty="0" smtClean="0"/>
              <a:t>5- توافر أجهزة التهوية الكافية والمياه المعقمة. </a:t>
            </a:r>
            <a:r>
              <a:rPr lang="ar-SY" b="1" u="sng" dirty="0" smtClean="0"/>
              <a:t/>
            </a:r>
            <a:br>
              <a:rPr lang="ar-SY" b="1" u="sng" dirty="0" smtClean="0"/>
            </a:br>
            <a:endParaRPr lang="ar-SY" b="1" u="sng" dirty="0"/>
          </a:p>
        </p:txBody>
      </p:sp>
    </p:spTree>
    <p:extLst>
      <p:ext uri="{BB962C8B-B14F-4D97-AF65-F5344CB8AC3E}">
        <p14:creationId xmlns:p14="http://schemas.microsoft.com/office/powerpoint/2010/main" val="9455693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sz="4000" b="1" dirty="0" smtClean="0"/>
              <a:t>مبنى المفرخات</a:t>
            </a:r>
            <a:endParaRPr lang="ar-SY" sz="4000" b="1" dirty="0"/>
          </a:p>
        </p:txBody>
      </p:sp>
      <p:pic>
        <p:nvPicPr>
          <p:cNvPr id="4" name="Picture 4" descr="IM00258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524000"/>
            <a:ext cx="6654800" cy="4991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9331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6248400" cy="6076950"/>
          </a:xfrm>
        </p:spPr>
        <p:txBody>
          <a:bodyPr/>
          <a:lstStyle/>
          <a:p>
            <a:pPr algn="r"/>
            <a:r>
              <a:rPr lang="ar-SY" b="1" u="sng" dirty="0" smtClean="0"/>
              <a:t>المفرخات:</a:t>
            </a:r>
            <a:br>
              <a:rPr lang="ar-SY" b="1" u="sng" dirty="0" smtClean="0"/>
            </a:br>
            <a:r>
              <a:rPr lang="ar-SY" b="1" dirty="0" smtClean="0"/>
              <a:t>وهي صناديق معزولة تحضن بيض التفريخ من عمر يوم حتى الفقس, وتصنع من المعدن والخشب ويجب أن تؤمن هذه المفرخات الاحتياجات اللازمة للتفريخ من حرارة ورطوبة وتهوية وتقليب, وتختلف حجم المفرخات فمنها الصغيرة(50-100 بيضة) ومتوسطة (600-1000 بيضة) وكبيرة (5000-100000 بيضة).</a:t>
            </a:r>
            <a:endParaRPr lang="ar-SY" b="1" u="sng" dirty="0"/>
          </a:p>
        </p:txBody>
      </p:sp>
    </p:spTree>
    <p:extLst>
      <p:ext uri="{BB962C8B-B14F-4D97-AF65-F5344CB8AC3E}">
        <p14:creationId xmlns:p14="http://schemas.microsoft.com/office/powerpoint/2010/main" val="349436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533400"/>
            <a:ext cx="6781800" cy="6076950"/>
          </a:xfrm>
        </p:spPr>
        <p:txBody>
          <a:bodyPr/>
          <a:lstStyle/>
          <a:p>
            <a:pPr algn="r"/>
            <a:r>
              <a:rPr lang="ar-SY" b="1" u="sng" dirty="0" smtClean="0"/>
              <a:t>علم الرعاية:</a:t>
            </a:r>
            <a:r>
              <a:rPr lang="ar-SY" sz="2800" b="1" dirty="0" smtClean="0"/>
              <a:t>    </a:t>
            </a:r>
            <a:r>
              <a:rPr lang="ar-SY" sz="2400" b="1" dirty="0" smtClean="0"/>
              <a:t>هو العلم الذي يدرس تأثير نماذج إيواء وبيئة الحيوان وطرائق توزيع العلف واستبعاد المخلفات وكسب الحليب أو </a:t>
            </a:r>
            <a:r>
              <a:rPr lang="en-US" sz="2400" b="1" dirty="0" smtClean="0"/>
              <a:t/>
            </a:r>
            <a:br>
              <a:rPr lang="en-US" sz="2400" b="1" dirty="0" smtClean="0"/>
            </a:br>
            <a:r>
              <a:rPr lang="en-US" sz="2400" b="1" dirty="0" smtClean="0"/>
              <a:t> </a:t>
            </a:r>
            <a:r>
              <a:rPr lang="ar-SY" sz="2400" b="1" dirty="0" smtClean="0"/>
              <a:t> البيض</a:t>
            </a:r>
            <a:br>
              <a:rPr lang="ar-SY" sz="2400" b="1" dirty="0" smtClean="0"/>
            </a:br>
            <a:r>
              <a:rPr lang="ar-SY" sz="2400" b="1" dirty="0" smtClean="0"/>
              <a:t> </a:t>
            </a:r>
            <a:br>
              <a:rPr lang="ar-SY" sz="2400" b="1" dirty="0" smtClean="0"/>
            </a:br>
            <a:r>
              <a:rPr lang="ar-SY" b="1" u="sng" dirty="0" smtClean="0"/>
              <a:t>-نظم رعاية الحيوانات الزراعية</a:t>
            </a:r>
            <a:r>
              <a:rPr lang="ar-SY" sz="2400" b="1" u="sng" dirty="0" smtClean="0"/>
              <a:t>:</a:t>
            </a:r>
            <a:r>
              <a:rPr lang="ar-SY" sz="2400" b="1" dirty="0" smtClean="0"/>
              <a:t/>
            </a:r>
            <a:br>
              <a:rPr lang="ar-SY" sz="2400" b="1" dirty="0" smtClean="0"/>
            </a:br>
            <a:r>
              <a:rPr lang="ar-SY" sz="2400" b="1" u="sng" dirty="0" smtClean="0"/>
              <a:t>1-نظام الرعاية المربوط: </a:t>
            </a:r>
            <a:r>
              <a:rPr lang="ar-SY" sz="2400" b="1" dirty="0" smtClean="0"/>
              <a:t>هو نظام تقليدي تكون فيه الأبقار مربوطة على مرابطها ولا تغادرها إلا عند التنسيق.</a:t>
            </a:r>
            <a:br>
              <a:rPr lang="ar-SY" sz="2400" b="1" dirty="0" smtClean="0"/>
            </a:br>
            <a:r>
              <a:rPr lang="ar-SY" sz="3600" b="1" u="sng" dirty="0" smtClean="0"/>
              <a:t>- مزاياه:</a:t>
            </a:r>
            <a:br>
              <a:rPr lang="ar-SY" sz="3600" b="1" u="sng" dirty="0" smtClean="0"/>
            </a:br>
            <a:r>
              <a:rPr lang="ar-SY" sz="2400" b="1" dirty="0" smtClean="0"/>
              <a:t>1- يسمح بالعناية بالحيوان بشكل فردي.</a:t>
            </a:r>
            <a:br>
              <a:rPr lang="ar-SY" sz="2400" b="1" dirty="0" smtClean="0"/>
            </a:br>
            <a:r>
              <a:rPr lang="ar-SY" sz="2400" b="1" dirty="0" smtClean="0"/>
              <a:t>2- يساعد الفني على إلقاء نظرة عامة على القطيع.</a:t>
            </a:r>
            <a:br>
              <a:rPr lang="ar-SY" sz="2400" b="1" dirty="0" smtClean="0"/>
            </a:br>
            <a:r>
              <a:rPr lang="ar-SY" sz="2400" b="1" dirty="0" smtClean="0"/>
              <a:t>3- يمكن البيطري من تقديم المعالجة البيطرية للحيوان على المربط نفسه.</a:t>
            </a:r>
            <a:br>
              <a:rPr lang="ar-SY" sz="2400" b="1" dirty="0" smtClean="0"/>
            </a:br>
            <a:r>
              <a:rPr lang="ar-SY" sz="2400" b="1" dirty="0" smtClean="0"/>
              <a:t>4- يوفر قدرا كبيرا من الراحة للحيوانات وبخاصة المريضة منها داخل الحظائر.</a:t>
            </a:r>
            <a:br>
              <a:rPr lang="ar-SY" sz="2400" b="1" dirty="0" smtClean="0"/>
            </a:br>
            <a:r>
              <a:rPr lang="ar-SY" sz="2400" b="1" dirty="0" smtClean="0"/>
              <a:t>5- يؤمن توزيع المواد العلفية على الحيوانات بحسب </a:t>
            </a:r>
            <a:r>
              <a:rPr lang="ar-SY" sz="2800" b="1" dirty="0" smtClean="0"/>
              <a:t>إ</a:t>
            </a:r>
            <a:r>
              <a:rPr lang="ar-SY" sz="2400" b="1" dirty="0"/>
              <a:t>نتاجها</a:t>
            </a:r>
            <a:r>
              <a:rPr lang="ar-SY" sz="2800" b="1" dirty="0" smtClean="0"/>
              <a:t>  .</a:t>
            </a:r>
            <a:br>
              <a:rPr lang="ar-SY" sz="2800" b="1" dirty="0" smtClean="0"/>
            </a:br>
            <a:endParaRPr lang="ar-SY" b="1" u="sng" dirty="0"/>
          </a:p>
        </p:txBody>
      </p:sp>
    </p:spTree>
    <p:extLst>
      <p:ext uri="{BB962C8B-B14F-4D97-AF65-F5344CB8AC3E}">
        <p14:creationId xmlns:p14="http://schemas.microsoft.com/office/powerpoint/2010/main" val="1563899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2" descr="0540%20Broo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363855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23"/>
          <p:cNvSpPr txBox="1">
            <a:spLocks noChangeArrowheads="1"/>
          </p:cNvSpPr>
          <p:nvPr/>
        </p:nvSpPr>
        <p:spPr bwMode="auto">
          <a:xfrm>
            <a:off x="1600200" y="143470"/>
            <a:ext cx="5562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ar-SY" sz="5400" b="1" dirty="0" smtClean="0">
                <a:latin typeface="Arial" pitchFamily="34" charset="0"/>
              </a:rPr>
              <a:t>وحدات التفريخ</a:t>
            </a:r>
            <a:endParaRPr lang="en-US" sz="5400" b="1" dirty="0">
              <a:latin typeface="Arial" pitchFamily="34" charset="0"/>
            </a:endParaRPr>
          </a:p>
        </p:txBody>
      </p:sp>
      <p:pic>
        <p:nvPicPr>
          <p:cNvPr id="43012" name="Picture 25" descr="0534%20Brooder%20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00200"/>
            <a:ext cx="47244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28"/>
          <p:cNvSpPr txBox="1">
            <a:spLocks noChangeArrowheads="1"/>
          </p:cNvSpPr>
          <p:nvPr/>
        </p:nvSpPr>
        <p:spPr bwMode="auto">
          <a:xfrm>
            <a:off x="1001713" y="6019800"/>
            <a:ext cx="15183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r>
              <a:rPr lang="ar-SY" sz="4000" b="1" dirty="0" smtClean="0">
                <a:latin typeface="Arial" pitchFamily="34" charset="0"/>
              </a:rPr>
              <a:t>البطارية</a:t>
            </a:r>
            <a:endParaRPr lang="en-US" sz="4000" b="1" dirty="0">
              <a:latin typeface="Arial" pitchFamily="34" charset="0"/>
            </a:endParaRPr>
          </a:p>
        </p:txBody>
      </p:sp>
      <p:sp>
        <p:nvSpPr>
          <p:cNvPr id="43014" name="Text Box 29"/>
          <p:cNvSpPr txBox="1">
            <a:spLocks noChangeArrowheads="1"/>
          </p:cNvSpPr>
          <p:nvPr/>
        </p:nvSpPr>
        <p:spPr bwMode="auto">
          <a:xfrm>
            <a:off x="6019800" y="5105400"/>
            <a:ext cx="16722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r>
              <a:rPr lang="ar-SY" sz="4000" b="1" dirty="0" smtClean="0">
                <a:latin typeface="Arial" pitchFamily="34" charset="0"/>
              </a:rPr>
              <a:t>الصندوق</a:t>
            </a:r>
            <a:endParaRPr lang="en-US" sz="4000" b="1" dirty="0">
              <a:latin typeface="Arial" pitchFamily="34" charset="0"/>
            </a:endParaRPr>
          </a:p>
        </p:txBody>
      </p:sp>
    </p:spTree>
    <p:extLst>
      <p:ext uri="{BB962C8B-B14F-4D97-AF65-F5344CB8AC3E}">
        <p14:creationId xmlns:p14="http://schemas.microsoft.com/office/powerpoint/2010/main" val="17012586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1752600"/>
            <a:ext cx="7620000" cy="9220200"/>
          </a:xfrm>
        </p:spPr>
        <p:txBody>
          <a:bodyPr/>
          <a:lstStyle/>
          <a:p>
            <a:pPr algn="r"/>
            <a:r>
              <a:rPr lang="ar-SY" b="1" u="sng" dirty="0" smtClean="0"/>
              <a:t>-حضانات الصيصان:</a:t>
            </a:r>
            <a:br>
              <a:rPr lang="ar-SY" b="1" u="sng" dirty="0" smtClean="0"/>
            </a:br>
            <a:r>
              <a:rPr lang="ar-SY" sz="2800" b="1" dirty="0" smtClean="0"/>
              <a:t>-</a:t>
            </a:r>
            <a:r>
              <a:rPr lang="ar-SY" sz="2800" b="1" u="sng" dirty="0" smtClean="0"/>
              <a:t>حضانات عادية:</a:t>
            </a:r>
            <a:r>
              <a:rPr lang="ar-SY" sz="2800" b="1" dirty="0" smtClean="0"/>
              <a:t> وهي منطقة محددة من أرضية الحظيرة محاطة بخشب معاكس أو مازونيت بارتفاع 50 سم وتفرش هذه الأرضية بنشارة الخشب الطرية, وتتوزع فيها المعالف والمشارب الأوتوماتيكية والمشعات الحرارية  المعلقة في سطح الحظيرة, أو فوق الأرض لتدفئة الصيصان. </a:t>
            </a:r>
            <a:endParaRPr lang="ar-SY" b="1" u="sng" dirty="0"/>
          </a:p>
        </p:txBody>
      </p:sp>
    </p:spTree>
    <p:extLst>
      <p:ext uri="{BB962C8B-B14F-4D97-AF65-F5344CB8AC3E}">
        <p14:creationId xmlns:p14="http://schemas.microsoft.com/office/powerpoint/2010/main" val="11849620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تربية الصيصان في الحضانات الأرضية</a:t>
            </a:r>
            <a:endParaRPr lang="ar-SY" b="1" dirty="0"/>
          </a:p>
        </p:txBody>
      </p:sp>
      <p:pic>
        <p:nvPicPr>
          <p:cNvPr id="4" name="Picture 2" descr="C:\MyGarden2002\Spring\chickens\chick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1371600"/>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8851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المشعات الحرارية والمشارب والمعالف الأوتوماتيكية</a:t>
            </a:r>
            <a:endParaRPr lang="ar-SY" b="1"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771650"/>
            <a:ext cx="8001000" cy="469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4872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الحضانات الأرضية</a:t>
            </a:r>
            <a:endParaRPr lang="ar-SY" dirty="0"/>
          </a:p>
        </p:txBody>
      </p:sp>
      <p:pic>
        <p:nvPicPr>
          <p:cNvPr id="4" name="Picture 4" descr="chicke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649730"/>
            <a:ext cx="6781800" cy="484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0615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r>
              <a:rPr lang="ar-SY" sz="4800" b="1" dirty="0" smtClean="0"/>
              <a:t>حظائر الدواجن</a:t>
            </a:r>
            <a:endParaRPr lang="en-US" sz="4800" b="1" dirty="0"/>
          </a:p>
        </p:txBody>
      </p:sp>
      <p:sp>
        <p:nvSpPr>
          <p:cNvPr id="84996" name="Text Box 4"/>
          <p:cNvSpPr txBox="1">
            <a:spLocks noGrp="1" noChangeArrowheads="1"/>
          </p:cNvSpPr>
          <p:nvPr>
            <p:ph type="body" sz="half" idx="1"/>
          </p:nvPr>
        </p:nvSpPr>
        <p:spPr>
          <a:xfrm>
            <a:off x="914400" y="1798638"/>
            <a:ext cx="2819400" cy="3459162"/>
          </a:xfrm>
          <a:noFill/>
          <a:ln/>
        </p:spPr>
        <p:txBody>
          <a:bodyPr/>
          <a:lstStyle/>
          <a:p>
            <a:pPr algn="r" eaLnBrk="0" hangingPunct="0">
              <a:spcBef>
                <a:spcPct val="0"/>
              </a:spcBef>
              <a:buClrTx/>
              <a:buSzTx/>
              <a:buFontTx/>
              <a:buChar char="-"/>
            </a:pPr>
            <a:r>
              <a:rPr lang="ar-SY" sz="2000" b="1" dirty="0" smtClean="0"/>
              <a:t>تزويد الأرضيات بالفرشة المناسبة.</a:t>
            </a:r>
          </a:p>
          <a:p>
            <a:pPr algn="r" eaLnBrk="0" hangingPunct="0">
              <a:spcBef>
                <a:spcPct val="0"/>
              </a:spcBef>
              <a:buClrTx/>
              <a:buSzTx/>
              <a:buFontTx/>
              <a:buChar char="-"/>
            </a:pPr>
            <a:endParaRPr lang="ar-SY" sz="2000" b="1" dirty="0">
              <a:effectLst/>
            </a:endParaRPr>
          </a:p>
          <a:p>
            <a:pPr algn="r" eaLnBrk="0" hangingPunct="0">
              <a:spcBef>
                <a:spcPct val="0"/>
              </a:spcBef>
              <a:buClrTx/>
              <a:buSzTx/>
              <a:buFontTx/>
              <a:buChar char="-"/>
            </a:pPr>
            <a:endParaRPr lang="ar-SY" sz="2000" b="1" dirty="0" smtClean="0"/>
          </a:p>
          <a:p>
            <a:pPr algn="r" eaLnBrk="0" hangingPunct="0">
              <a:spcBef>
                <a:spcPct val="0"/>
              </a:spcBef>
              <a:buClrTx/>
              <a:buSzTx/>
              <a:buFontTx/>
              <a:buChar char="-"/>
            </a:pPr>
            <a:endParaRPr lang="ar-SY" sz="2000" b="1" dirty="0">
              <a:effectLst/>
            </a:endParaRPr>
          </a:p>
          <a:p>
            <a:pPr algn="r" eaLnBrk="0" hangingPunct="0">
              <a:spcBef>
                <a:spcPct val="0"/>
              </a:spcBef>
              <a:buClrTx/>
              <a:buSzTx/>
              <a:buFontTx/>
              <a:buChar char="-"/>
            </a:pPr>
            <a:endParaRPr lang="ar-SY" sz="2000" b="1" dirty="0" smtClean="0"/>
          </a:p>
          <a:p>
            <a:pPr algn="r" eaLnBrk="0" hangingPunct="0">
              <a:spcBef>
                <a:spcPct val="0"/>
              </a:spcBef>
              <a:buClrTx/>
              <a:buSzTx/>
              <a:buFontTx/>
              <a:buChar char="-"/>
            </a:pPr>
            <a:endParaRPr lang="ar-SY" sz="2000" b="1" dirty="0">
              <a:effectLst/>
            </a:endParaRPr>
          </a:p>
          <a:p>
            <a:pPr algn="r" eaLnBrk="0" hangingPunct="0">
              <a:spcBef>
                <a:spcPct val="0"/>
              </a:spcBef>
              <a:buClrTx/>
              <a:buSzTx/>
              <a:buFontTx/>
              <a:buChar char="-"/>
            </a:pPr>
            <a:endParaRPr lang="ar-SY" sz="2000" b="1" dirty="0" smtClean="0"/>
          </a:p>
          <a:p>
            <a:pPr algn="r" eaLnBrk="0" hangingPunct="0">
              <a:spcBef>
                <a:spcPct val="0"/>
              </a:spcBef>
              <a:buClrTx/>
              <a:buSzTx/>
              <a:buFontTx/>
              <a:buChar char="-"/>
            </a:pPr>
            <a:r>
              <a:rPr lang="ar-SY" sz="2000" b="1" dirty="0" smtClean="0">
                <a:effectLst/>
              </a:rPr>
              <a:t>- المباني والتجهيزات الملحقة بحظائر الدواجن</a:t>
            </a:r>
            <a:endParaRPr lang="en-US" sz="2000" dirty="0">
              <a:effectLst/>
            </a:endParaRPr>
          </a:p>
        </p:txBody>
      </p:sp>
      <p:pic>
        <p:nvPicPr>
          <p:cNvPr id="84997" name="Picture 5"/>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52988" y="1600200"/>
            <a:ext cx="3627437" cy="2185988"/>
          </a:xfrm>
          <a:noFill/>
          <a:ln/>
        </p:spPr>
      </p:pic>
      <p:pic>
        <p:nvPicPr>
          <p:cNvPr id="84999" name="Picture 7"/>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811713" y="3938588"/>
            <a:ext cx="3711575" cy="2187575"/>
          </a:xfrm>
          <a:noFill/>
          <a:ln/>
        </p:spPr>
      </p:pic>
    </p:spTree>
    <p:extLst>
      <p:ext uri="{BB962C8B-B14F-4D97-AF65-F5344CB8AC3E}">
        <p14:creationId xmlns:p14="http://schemas.microsoft.com/office/powerpoint/2010/main" val="1860052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تجهيز الحضانات الأرضية</a:t>
            </a:r>
            <a:endParaRPr lang="ar-SY" b="1" dirty="0"/>
          </a:p>
        </p:txBody>
      </p:sp>
      <p:pic>
        <p:nvPicPr>
          <p:cNvPr id="4" name="Picture 2" descr="Puten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1534597"/>
            <a:ext cx="6705600" cy="4695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3222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نظام الرعاية الأرضية للدجاج( فروج)</a:t>
            </a:r>
            <a:endParaRPr lang="ar-SY" dirty="0"/>
          </a:p>
        </p:txBody>
      </p:sp>
      <p:pic>
        <p:nvPicPr>
          <p:cNvPr id="4" name="Picture 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77364" y="1752600"/>
            <a:ext cx="6914804" cy="4724400"/>
          </a:xfrm>
          <a:noFill/>
          <a:ln/>
        </p:spPr>
      </p:pic>
    </p:spTree>
    <p:extLst>
      <p:ext uri="{BB962C8B-B14F-4D97-AF65-F5344CB8AC3E}">
        <p14:creationId xmlns:p14="http://schemas.microsoft.com/office/powerpoint/2010/main" val="8148821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نظام الرعاية الأرضية للدجاج(بياض)</a:t>
            </a:r>
            <a:endParaRPr lang="ar-SY"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6046" y="1771650"/>
            <a:ext cx="7086518" cy="462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86060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sz="4800" b="1" dirty="0" smtClean="0"/>
              <a:t>المشارب</a:t>
            </a:r>
            <a:endParaRPr lang="ar-SY" sz="4800" b="1" dirty="0"/>
          </a:p>
        </p:txBody>
      </p:sp>
      <p:pic>
        <p:nvPicPr>
          <p:cNvPr id="4" name="Picture 10" descr="chicke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657594" cy="449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513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7848600" cy="6000750"/>
          </a:xfrm>
        </p:spPr>
        <p:txBody>
          <a:bodyPr/>
          <a:lstStyle/>
          <a:p>
            <a:r>
              <a:rPr lang="ar-SY" b="1" u="sng" dirty="0" smtClean="0"/>
              <a:t>مساوئ نظام الرعاية المربوط:</a:t>
            </a:r>
            <a:br>
              <a:rPr lang="ar-SY" b="1" u="sng" dirty="0" smtClean="0"/>
            </a:br>
            <a:r>
              <a:rPr lang="ar-SY" b="1" u="sng" dirty="0" smtClean="0"/>
              <a:t/>
            </a:r>
            <a:br>
              <a:rPr lang="ar-SY" b="1" u="sng" dirty="0" smtClean="0"/>
            </a:br>
            <a:r>
              <a:rPr lang="ar-SY" sz="4000" b="1" dirty="0" smtClean="0"/>
              <a:t>- لا يساعد هذا النظام على إجراء تخصص بالعمل من قبل العمال.</a:t>
            </a:r>
            <a:br>
              <a:rPr lang="ar-SY" sz="4000" b="1" dirty="0" smtClean="0"/>
            </a:br>
            <a:r>
              <a:rPr lang="ar-SY" sz="4000" b="1" dirty="0" smtClean="0"/>
              <a:t>2- لا يؤمن هذا النظام ظروف عمل مناسبة وخاصة أثناء عملية الحلابة.</a:t>
            </a:r>
            <a:br>
              <a:rPr lang="ar-SY" sz="4000" b="1" dirty="0" smtClean="0"/>
            </a:br>
            <a:r>
              <a:rPr lang="ar-SY" sz="4000" b="1" dirty="0" smtClean="0"/>
              <a:t>3- يقلل هذا النظام من إنتاجية العمل.</a:t>
            </a:r>
            <a:br>
              <a:rPr lang="ar-SY" sz="4000" b="1" dirty="0" smtClean="0"/>
            </a:br>
            <a:r>
              <a:rPr lang="ar-SY" sz="4000" b="1" dirty="0" smtClean="0"/>
              <a:t>4- يصعب تحت ظروف النظام المربوط مراقبة دورة الشبق لدى </a:t>
            </a:r>
            <a:r>
              <a:rPr lang="ar-SY" sz="2800" b="1" dirty="0" smtClean="0"/>
              <a:t>ا</a:t>
            </a:r>
            <a:r>
              <a:rPr lang="ar-SY" sz="4000" b="1" dirty="0"/>
              <a:t>لأبقار</a:t>
            </a:r>
            <a:r>
              <a:rPr lang="ar-SY" sz="2800" b="1" dirty="0" smtClean="0"/>
              <a:t>.</a:t>
            </a:r>
            <a:endParaRPr lang="ar-SY" b="1" u="sng" dirty="0"/>
          </a:p>
        </p:txBody>
      </p:sp>
    </p:spTree>
    <p:extLst>
      <p:ext uri="{BB962C8B-B14F-4D97-AF65-F5344CB8AC3E}">
        <p14:creationId xmlns:p14="http://schemas.microsoft.com/office/powerpoint/2010/main" val="4111192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r>
              <a:rPr lang="ar-SY" sz="4400" b="1" dirty="0" smtClean="0"/>
              <a:t>المعالف الأوتوماتيكية</a:t>
            </a:r>
            <a:endParaRPr lang="ar-SY" sz="4400" b="1" dirty="0"/>
          </a:p>
        </p:txBody>
      </p:sp>
      <p:pic>
        <p:nvPicPr>
          <p:cNvPr id="4" name="Picture 4" descr="IM002582"/>
          <p:cNvPicPr>
            <a:picLocks noGrp="1" noChangeAspect="1" noChangeArrowheads="1"/>
          </p:cNvPicPr>
          <p:nvPr>
            <p:ph idx="1"/>
          </p:nvPr>
        </p:nvPicPr>
        <p:blipFill>
          <a:blip r:embed="rId2">
            <a:lum bright="12000" contrast="6000"/>
            <a:extLst>
              <a:ext uri="{28A0092B-C50C-407E-A947-70E740481C1C}">
                <a14:useLocalDpi xmlns:a14="http://schemas.microsoft.com/office/drawing/2010/main" val="0"/>
              </a:ext>
            </a:extLst>
          </a:blip>
          <a:srcRect/>
          <a:stretch>
            <a:fillRect/>
          </a:stretch>
        </p:blipFill>
        <p:spPr>
          <a:xfrm>
            <a:off x="1524000" y="1447800"/>
            <a:ext cx="6553200" cy="495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95177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001000" cy="1143000"/>
          </a:xfrm>
        </p:spPr>
        <p:txBody>
          <a:bodyPr/>
          <a:lstStyle/>
          <a:p>
            <a:r>
              <a:rPr lang="ar-SY" b="1" dirty="0" smtClean="0"/>
              <a:t>تأثير الظروف البيئية على مراحل رعاية الفروج</a:t>
            </a:r>
            <a:endParaRPr lang="ar-SY" b="1" dirty="0"/>
          </a:p>
        </p:txBody>
      </p:sp>
      <p:sp>
        <p:nvSpPr>
          <p:cNvPr id="3" name="عنصر نائب للنص 2"/>
          <p:cNvSpPr>
            <a:spLocks noGrp="1"/>
          </p:cNvSpPr>
          <p:nvPr>
            <p:ph type="body" idx="1"/>
          </p:nvPr>
        </p:nvSpPr>
        <p:spPr>
          <a:xfrm>
            <a:off x="914400" y="1535113"/>
            <a:ext cx="3582988" cy="639762"/>
          </a:xfrm>
        </p:spPr>
        <p:txBody>
          <a:bodyPr/>
          <a:lstStyle/>
          <a:p>
            <a:pPr algn="ctr"/>
            <a:r>
              <a:rPr lang="ar-SY" dirty="0" smtClean="0"/>
              <a:t>- مرحلة الفقس( الصوص)</a:t>
            </a:r>
            <a:endParaRPr lang="ar-SY" dirty="0"/>
          </a:p>
        </p:txBody>
      </p:sp>
      <p:sp>
        <p:nvSpPr>
          <p:cNvPr id="5" name="عنصر نائب للنص 4"/>
          <p:cNvSpPr>
            <a:spLocks noGrp="1"/>
          </p:cNvSpPr>
          <p:nvPr>
            <p:ph type="body" sz="quarter" idx="3"/>
          </p:nvPr>
        </p:nvSpPr>
        <p:spPr/>
        <p:txBody>
          <a:bodyPr/>
          <a:lstStyle/>
          <a:p>
            <a:pPr algn="ctr" defTabSz="898525"/>
            <a:r>
              <a:rPr lang="ar-SY" dirty="0" smtClean="0"/>
              <a:t>مرحلة الذبح ( المسلخ)</a:t>
            </a:r>
            <a:endParaRPr lang="ar-SY" dirty="0"/>
          </a:p>
        </p:txBody>
      </p:sp>
      <p:pic>
        <p:nvPicPr>
          <p:cNvPr id="7" name="Picture 10"/>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96341" y="3102622"/>
            <a:ext cx="3161905" cy="2095793"/>
          </a:xfrm>
          <a:noFill/>
          <a:ln/>
        </p:spPr>
      </p:pic>
      <p:pic>
        <p:nvPicPr>
          <p:cNvPr id="9" name="Picture 11"/>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5103812" y="3102769"/>
            <a:ext cx="3124200" cy="2095500"/>
          </a:xfrm>
          <a:noFill/>
          <a:ln/>
        </p:spPr>
      </p:pic>
    </p:spTree>
    <p:extLst>
      <p:ext uri="{BB962C8B-B14F-4D97-AF65-F5344CB8AC3E}">
        <p14:creationId xmlns:p14="http://schemas.microsoft.com/office/powerpoint/2010/main" val="17573132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تربية الدواجن العضوية</a:t>
            </a:r>
            <a:endParaRPr lang="ar-SY"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1" y="1524001"/>
            <a:ext cx="7337122" cy="479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966414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a:t>تربية الدواجن العضوية</a:t>
            </a:r>
            <a:endParaRPr lang="ar-SY"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1" y="1771650"/>
            <a:ext cx="7097204" cy="4657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8051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dirty="0" smtClean="0"/>
              <a:t>المشعات الحرارية في الحظائر الأرضية</a:t>
            </a:r>
            <a:endParaRPr lang="ar-SY" dirty="0"/>
          </a:p>
        </p:txBody>
      </p:sp>
      <p:pic>
        <p:nvPicPr>
          <p:cNvPr id="4" name="Picture 4" descr="IM002550"/>
          <p:cNvPicPr>
            <a:picLocks noGrp="1" noChangeAspect="1" noChangeArrowheads="1"/>
          </p:cNvPicPr>
          <p:nvPr>
            <p:ph idx="1"/>
          </p:nvPr>
        </p:nvPicPr>
        <p:blipFill>
          <a:blip r:embed="rId2">
            <a:lum bright="6000"/>
            <a:extLst>
              <a:ext uri="{28A0092B-C50C-407E-A947-70E740481C1C}">
                <a14:useLocalDpi xmlns:a14="http://schemas.microsoft.com/office/drawing/2010/main" val="0"/>
              </a:ext>
            </a:extLst>
          </a:blip>
          <a:srcRect/>
          <a:stretch>
            <a:fillRect/>
          </a:stretch>
        </p:blipFill>
        <p:spPr>
          <a:xfrm>
            <a:off x="990600" y="1771650"/>
            <a:ext cx="8001000" cy="4743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765149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الحضانة بالبطاريات</a:t>
            </a:r>
            <a:endParaRPr lang="ar-SY" b="1" dirty="0"/>
          </a:p>
        </p:txBody>
      </p:sp>
      <p:pic>
        <p:nvPicPr>
          <p:cNvPr id="4" name="Picture 8" descr="campaignpceh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600199"/>
            <a:ext cx="7326462" cy="496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9166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ar-SY" b="1" dirty="0"/>
              <a:t>بطاريات الدجاج البياض</a:t>
            </a:r>
            <a:endParaRPr lang="en-US" dirty="0"/>
          </a:p>
        </p:txBody>
      </p:sp>
      <p:pic>
        <p:nvPicPr>
          <p:cNvPr id="25603" name="Picture 3" descr="MVC-015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57350"/>
            <a:ext cx="6400800" cy="48006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294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ar-SY" b="1" dirty="0" smtClean="0"/>
              <a:t>بطاريات الدجاج البياض</a:t>
            </a:r>
            <a:endParaRPr lang="en-US" b="1" dirty="0"/>
          </a:p>
        </p:txBody>
      </p:sp>
      <p:pic>
        <p:nvPicPr>
          <p:cNvPr id="31747" name="Picture 3" descr="MVC-021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781800" cy="50863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0180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ar-SY" b="1" dirty="0"/>
              <a:t>بطاريات الدجاج البياض</a:t>
            </a:r>
            <a:endParaRPr lang="en-US" dirty="0"/>
          </a:p>
        </p:txBody>
      </p:sp>
      <p:pic>
        <p:nvPicPr>
          <p:cNvPr id="30723" name="Picture 3" descr="MVC-020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0"/>
            <a:ext cx="5638800" cy="42291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230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ar-SY" dirty="0" smtClean="0"/>
              <a:t>أجهزة تصنيف البيض حجمياً</a:t>
            </a:r>
            <a:endParaRPr lang="en-US" dirty="0"/>
          </a:p>
        </p:txBody>
      </p:sp>
      <p:pic>
        <p:nvPicPr>
          <p:cNvPr id="24580" name="Picture 4" descr="MVC-014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3990"/>
            <a:ext cx="6705600" cy="5029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057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0"/>
          <p:cNvSpPr>
            <a:spLocks/>
          </p:cNvSpPr>
          <p:nvPr/>
        </p:nvSpPr>
        <p:spPr bwMode="auto">
          <a:xfrm>
            <a:off x="4859338" y="1700213"/>
            <a:ext cx="3146425" cy="3097212"/>
          </a:xfrm>
          <a:custGeom>
            <a:avLst/>
            <a:gdLst/>
            <a:ahLst/>
            <a:cxnLst>
              <a:cxn ang="0">
                <a:pos x="2337" y="2"/>
              </a:cxn>
              <a:cxn ang="0">
                <a:pos x="2537" y="22"/>
              </a:cxn>
              <a:cxn ang="0">
                <a:pos x="2721" y="63"/>
              </a:cxn>
              <a:cxn ang="0">
                <a:pos x="2887" y="128"/>
              </a:cxn>
              <a:cxn ang="0">
                <a:pos x="3030" y="220"/>
              </a:cxn>
              <a:cxn ang="0">
                <a:pos x="3147" y="339"/>
              </a:cxn>
              <a:cxn ang="0">
                <a:pos x="3232" y="491"/>
              </a:cxn>
              <a:cxn ang="0">
                <a:pos x="3270" y="614"/>
              </a:cxn>
              <a:cxn ang="0">
                <a:pos x="3277" y="661"/>
              </a:cxn>
              <a:cxn ang="0">
                <a:pos x="3288" y="756"/>
              </a:cxn>
              <a:cxn ang="0">
                <a:pos x="3300" y="893"/>
              </a:cxn>
              <a:cxn ang="0">
                <a:pos x="3308" y="1065"/>
              </a:cxn>
              <a:cxn ang="0">
                <a:pos x="3309" y="1262"/>
              </a:cxn>
              <a:cxn ang="0">
                <a:pos x="3298" y="1478"/>
              </a:cxn>
              <a:cxn ang="0">
                <a:pos x="3271" y="1703"/>
              </a:cxn>
              <a:cxn ang="0">
                <a:pos x="3242" y="1859"/>
              </a:cxn>
              <a:cxn ang="0">
                <a:pos x="3236" y="1910"/>
              </a:cxn>
              <a:cxn ang="0">
                <a:pos x="3215" y="2011"/>
              </a:cxn>
              <a:cxn ang="0">
                <a:pos x="3174" y="2153"/>
              </a:cxn>
              <a:cxn ang="0">
                <a:pos x="3105" y="2323"/>
              </a:cxn>
              <a:cxn ang="0">
                <a:pos x="3000" y="2512"/>
              </a:cxn>
              <a:cxn ang="0">
                <a:pos x="2878" y="2676"/>
              </a:cxn>
              <a:cxn ang="0">
                <a:pos x="2778" y="2790"/>
              </a:cxn>
              <a:cxn ang="0">
                <a:pos x="2664" y="2911"/>
              </a:cxn>
              <a:cxn ang="0">
                <a:pos x="2532" y="3033"/>
              </a:cxn>
              <a:cxn ang="0">
                <a:pos x="2381" y="3150"/>
              </a:cxn>
              <a:cxn ang="0">
                <a:pos x="2207" y="3255"/>
              </a:cxn>
              <a:cxn ang="0">
                <a:pos x="2008" y="3342"/>
              </a:cxn>
              <a:cxn ang="0">
                <a:pos x="1781" y="3405"/>
              </a:cxn>
              <a:cxn ang="0">
                <a:pos x="1524" y="3435"/>
              </a:cxn>
              <a:cxn ang="0">
                <a:pos x="1273" y="3425"/>
              </a:cxn>
              <a:cxn ang="0">
                <a:pos x="1054" y="3370"/>
              </a:cxn>
              <a:cxn ang="0">
                <a:pos x="856" y="3274"/>
              </a:cxn>
              <a:cxn ang="0">
                <a:pos x="679" y="3143"/>
              </a:cxn>
              <a:cxn ang="0">
                <a:pos x="524" y="2984"/>
              </a:cxn>
              <a:cxn ang="0">
                <a:pos x="389" y="2805"/>
              </a:cxn>
              <a:cxn ang="0">
                <a:pos x="274" y="2613"/>
              </a:cxn>
              <a:cxn ang="0">
                <a:pos x="180" y="2412"/>
              </a:cxn>
              <a:cxn ang="0">
                <a:pos x="107" y="2211"/>
              </a:cxn>
              <a:cxn ang="0">
                <a:pos x="52" y="2016"/>
              </a:cxn>
              <a:cxn ang="0">
                <a:pos x="17" y="1834"/>
              </a:cxn>
              <a:cxn ang="0">
                <a:pos x="1" y="1672"/>
              </a:cxn>
              <a:cxn ang="0">
                <a:pos x="8" y="1494"/>
              </a:cxn>
              <a:cxn ang="0">
                <a:pos x="50" y="1295"/>
              </a:cxn>
              <a:cxn ang="0">
                <a:pos x="130" y="1091"/>
              </a:cxn>
              <a:cxn ang="0">
                <a:pos x="244" y="890"/>
              </a:cxn>
              <a:cxn ang="0">
                <a:pos x="396" y="698"/>
              </a:cxn>
              <a:cxn ang="0">
                <a:pos x="583" y="519"/>
              </a:cxn>
              <a:cxn ang="0">
                <a:pos x="807" y="359"/>
              </a:cxn>
              <a:cxn ang="0">
                <a:pos x="1066" y="225"/>
              </a:cxn>
              <a:cxn ang="0">
                <a:pos x="1361" y="121"/>
              </a:cxn>
              <a:cxn ang="0">
                <a:pos x="1614" y="65"/>
              </a:cxn>
              <a:cxn ang="0">
                <a:pos x="1835" y="28"/>
              </a:cxn>
              <a:cxn ang="0">
                <a:pos x="2126" y="2"/>
              </a:cxn>
            </a:cxnLst>
            <a:rect l="0" t="0" r="r" b="b"/>
            <a:pathLst>
              <a:path w="3310" h="3437">
                <a:moveTo>
                  <a:pt x="2198" y="0"/>
                </a:moveTo>
                <a:lnTo>
                  <a:pt x="2268" y="0"/>
                </a:lnTo>
                <a:lnTo>
                  <a:pt x="2337" y="2"/>
                </a:lnTo>
                <a:lnTo>
                  <a:pt x="2405" y="6"/>
                </a:lnTo>
                <a:lnTo>
                  <a:pt x="2472" y="12"/>
                </a:lnTo>
                <a:lnTo>
                  <a:pt x="2537" y="22"/>
                </a:lnTo>
                <a:lnTo>
                  <a:pt x="2600" y="32"/>
                </a:lnTo>
                <a:lnTo>
                  <a:pt x="2662" y="46"/>
                </a:lnTo>
                <a:lnTo>
                  <a:pt x="2721" y="63"/>
                </a:lnTo>
                <a:lnTo>
                  <a:pt x="2779" y="82"/>
                </a:lnTo>
                <a:lnTo>
                  <a:pt x="2835" y="104"/>
                </a:lnTo>
                <a:lnTo>
                  <a:pt x="2887" y="128"/>
                </a:lnTo>
                <a:lnTo>
                  <a:pt x="2937" y="155"/>
                </a:lnTo>
                <a:lnTo>
                  <a:pt x="2985" y="185"/>
                </a:lnTo>
                <a:lnTo>
                  <a:pt x="3030" y="220"/>
                </a:lnTo>
                <a:lnTo>
                  <a:pt x="3072" y="257"/>
                </a:lnTo>
                <a:lnTo>
                  <a:pt x="3111" y="296"/>
                </a:lnTo>
                <a:lnTo>
                  <a:pt x="3147" y="339"/>
                </a:lnTo>
                <a:lnTo>
                  <a:pt x="3178" y="386"/>
                </a:lnTo>
                <a:lnTo>
                  <a:pt x="3206" y="437"/>
                </a:lnTo>
                <a:lnTo>
                  <a:pt x="3232" y="491"/>
                </a:lnTo>
                <a:lnTo>
                  <a:pt x="3253" y="549"/>
                </a:lnTo>
                <a:lnTo>
                  <a:pt x="3269" y="611"/>
                </a:lnTo>
                <a:lnTo>
                  <a:pt x="3270" y="614"/>
                </a:lnTo>
                <a:lnTo>
                  <a:pt x="3271" y="623"/>
                </a:lnTo>
                <a:lnTo>
                  <a:pt x="3273" y="639"/>
                </a:lnTo>
                <a:lnTo>
                  <a:pt x="3277" y="661"/>
                </a:lnTo>
                <a:lnTo>
                  <a:pt x="3280" y="687"/>
                </a:lnTo>
                <a:lnTo>
                  <a:pt x="3284" y="720"/>
                </a:lnTo>
                <a:lnTo>
                  <a:pt x="3288" y="756"/>
                </a:lnTo>
                <a:lnTo>
                  <a:pt x="3292" y="798"/>
                </a:lnTo>
                <a:lnTo>
                  <a:pt x="3297" y="844"/>
                </a:lnTo>
                <a:lnTo>
                  <a:pt x="3300" y="893"/>
                </a:lnTo>
                <a:lnTo>
                  <a:pt x="3304" y="948"/>
                </a:lnTo>
                <a:lnTo>
                  <a:pt x="3306" y="1004"/>
                </a:lnTo>
                <a:lnTo>
                  <a:pt x="3308" y="1065"/>
                </a:lnTo>
                <a:lnTo>
                  <a:pt x="3310" y="1128"/>
                </a:lnTo>
                <a:lnTo>
                  <a:pt x="3310" y="1194"/>
                </a:lnTo>
                <a:lnTo>
                  <a:pt x="3309" y="1262"/>
                </a:lnTo>
                <a:lnTo>
                  <a:pt x="3307" y="1332"/>
                </a:lnTo>
                <a:lnTo>
                  <a:pt x="3303" y="1405"/>
                </a:lnTo>
                <a:lnTo>
                  <a:pt x="3298" y="1478"/>
                </a:lnTo>
                <a:lnTo>
                  <a:pt x="3291" y="1552"/>
                </a:lnTo>
                <a:lnTo>
                  <a:pt x="3282" y="1628"/>
                </a:lnTo>
                <a:lnTo>
                  <a:pt x="3271" y="1703"/>
                </a:lnTo>
                <a:lnTo>
                  <a:pt x="3258" y="1780"/>
                </a:lnTo>
                <a:lnTo>
                  <a:pt x="3242" y="1856"/>
                </a:lnTo>
                <a:lnTo>
                  <a:pt x="3242" y="1859"/>
                </a:lnTo>
                <a:lnTo>
                  <a:pt x="3241" y="1870"/>
                </a:lnTo>
                <a:lnTo>
                  <a:pt x="3239" y="1888"/>
                </a:lnTo>
                <a:lnTo>
                  <a:pt x="3236" y="1910"/>
                </a:lnTo>
                <a:lnTo>
                  <a:pt x="3231" y="1939"/>
                </a:lnTo>
                <a:lnTo>
                  <a:pt x="3223" y="1972"/>
                </a:lnTo>
                <a:lnTo>
                  <a:pt x="3215" y="2011"/>
                </a:lnTo>
                <a:lnTo>
                  <a:pt x="3203" y="2054"/>
                </a:lnTo>
                <a:lnTo>
                  <a:pt x="3190" y="2101"/>
                </a:lnTo>
                <a:lnTo>
                  <a:pt x="3174" y="2153"/>
                </a:lnTo>
                <a:lnTo>
                  <a:pt x="3154" y="2207"/>
                </a:lnTo>
                <a:lnTo>
                  <a:pt x="3131" y="2264"/>
                </a:lnTo>
                <a:lnTo>
                  <a:pt x="3105" y="2323"/>
                </a:lnTo>
                <a:lnTo>
                  <a:pt x="3073" y="2384"/>
                </a:lnTo>
                <a:lnTo>
                  <a:pt x="3039" y="2447"/>
                </a:lnTo>
                <a:lnTo>
                  <a:pt x="3000" y="2512"/>
                </a:lnTo>
                <a:lnTo>
                  <a:pt x="2956" y="2577"/>
                </a:lnTo>
                <a:lnTo>
                  <a:pt x="2908" y="2642"/>
                </a:lnTo>
                <a:lnTo>
                  <a:pt x="2878" y="2676"/>
                </a:lnTo>
                <a:lnTo>
                  <a:pt x="2846" y="2713"/>
                </a:lnTo>
                <a:lnTo>
                  <a:pt x="2813" y="2751"/>
                </a:lnTo>
                <a:lnTo>
                  <a:pt x="2778" y="2790"/>
                </a:lnTo>
                <a:lnTo>
                  <a:pt x="2741" y="2829"/>
                </a:lnTo>
                <a:lnTo>
                  <a:pt x="2704" y="2870"/>
                </a:lnTo>
                <a:lnTo>
                  <a:pt x="2664" y="2911"/>
                </a:lnTo>
                <a:lnTo>
                  <a:pt x="2622" y="2952"/>
                </a:lnTo>
                <a:lnTo>
                  <a:pt x="2578" y="2993"/>
                </a:lnTo>
                <a:lnTo>
                  <a:pt x="2532" y="3033"/>
                </a:lnTo>
                <a:lnTo>
                  <a:pt x="2484" y="3072"/>
                </a:lnTo>
                <a:lnTo>
                  <a:pt x="2433" y="3112"/>
                </a:lnTo>
                <a:lnTo>
                  <a:pt x="2381" y="3150"/>
                </a:lnTo>
                <a:lnTo>
                  <a:pt x="2325" y="3187"/>
                </a:lnTo>
                <a:lnTo>
                  <a:pt x="2268" y="3221"/>
                </a:lnTo>
                <a:lnTo>
                  <a:pt x="2207" y="3255"/>
                </a:lnTo>
                <a:lnTo>
                  <a:pt x="2143" y="3286"/>
                </a:lnTo>
                <a:lnTo>
                  <a:pt x="2077" y="3315"/>
                </a:lnTo>
                <a:lnTo>
                  <a:pt x="2008" y="3342"/>
                </a:lnTo>
                <a:lnTo>
                  <a:pt x="1936" y="3366"/>
                </a:lnTo>
                <a:lnTo>
                  <a:pt x="1859" y="3387"/>
                </a:lnTo>
                <a:lnTo>
                  <a:pt x="1781" y="3405"/>
                </a:lnTo>
                <a:lnTo>
                  <a:pt x="1699" y="3418"/>
                </a:lnTo>
                <a:lnTo>
                  <a:pt x="1613" y="3429"/>
                </a:lnTo>
                <a:lnTo>
                  <a:pt x="1524" y="3435"/>
                </a:lnTo>
                <a:lnTo>
                  <a:pt x="1431" y="3437"/>
                </a:lnTo>
                <a:lnTo>
                  <a:pt x="1350" y="3434"/>
                </a:lnTo>
                <a:lnTo>
                  <a:pt x="1273" y="3425"/>
                </a:lnTo>
                <a:lnTo>
                  <a:pt x="1197" y="3412"/>
                </a:lnTo>
                <a:lnTo>
                  <a:pt x="1124" y="3393"/>
                </a:lnTo>
                <a:lnTo>
                  <a:pt x="1054" y="3370"/>
                </a:lnTo>
                <a:lnTo>
                  <a:pt x="986" y="3342"/>
                </a:lnTo>
                <a:lnTo>
                  <a:pt x="920" y="3310"/>
                </a:lnTo>
                <a:lnTo>
                  <a:pt x="856" y="3274"/>
                </a:lnTo>
                <a:lnTo>
                  <a:pt x="795" y="3234"/>
                </a:lnTo>
                <a:lnTo>
                  <a:pt x="735" y="3190"/>
                </a:lnTo>
                <a:lnTo>
                  <a:pt x="679" y="3143"/>
                </a:lnTo>
                <a:lnTo>
                  <a:pt x="625" y="3092"/>
                </a:lnTo>
                <a:lnTo>
                  <a:pt x="573" y="3040"/>
                </a:lnTo>
                <a:lnTo>
                  <a:pt x="524" y="2984"/>
                </a:lnTo>
                <a:lnTo>
                  <a:pt x="477" y="2927"/>
                </a:lnTo>
                <a:lnTo>
                  <a:pt x="432" y="2867"/>
                </a:lnTo>
                <a:lnTo>
                  <a:pt x="389" y="2805"/>
                </a:lnTo>
                <a:lnTo>
                  <a:pt x="349" y="2742"/>
                </a:lnTo>
                <a:lnTo>
                  <a:pt x="310" y="2679"/>
                </a:lnTo>
                <a:lnTo>
                  <a:pt x="274" y="2613"/>
                </a:lnTo>
                <a:lnTo>
                  <a:pt x="241" y="2547"/>
                </a:lnTo>
                <a:lnTo>
                  <a:pt x="209" y="2480"/>
                </a:lnTo>
                <a:lnTo>
                  <a:pt x="180" y="2412"/>
                </a:lnTo>
                <a:lnTo>
                  <a:pt x="154" y="2345"/>
                </a:lnTo>
                <a:lnTo>
                  <a:pt x="129" y="2278"/>
                </a:lnTo>
                <a:lnTo>
                  <a:pt x="107" y="2211"/>
                </a:lnTo>
                <a:lnTo>
                  <a:pt x="86" y="2145"/>
                </a:lnTo>
                <a:lnTo>
                  <a:pt x="68" y="2080"/>
                </a:lnTo>
                <a:lnTo>
                  <a:pt x="52" y="2016"/>
                </a:lnTo>
                <a:lnTo>
                  <a:pt x="38" y="1954"/>
                </a:lnTo>
                <a:lnTo>
                  <a:pt x="26" y="1893"/>
                </a:lnTo>
                <a:lnTo>
                  <a:pt x="17" y="1834"/>
                </a:lnTo>
                <a:lnTo>
                  <a:pt x="9" y="1778"/>
                </a:lnTo>
                <a:lnTo>
                  <a:pt x="4" y="1723"/>
                </a:lnTo>
                <a:lnTo>
                  <a:pt x="1" y="1672"/>
                </a:lnTo>
                <a:lnTo>
                  <a:pt x="0" y="1623"/>
                </a:lnTo>
                <a:lnTo>
                  <a:pt x="2" y="1559"/>
                </a:lnTo>
                <a:lnTo>
                  <a:pt x="8" y="1494"/>
                </a:lnTo>
                <a:lnTo>
                  <a:pt x="18" y="1428"/>
                </a:lnTo>
                <a:lnTo>
                  <a:pt x="32" y="1362"/>
                </a:lnTo>
                <a:lnTo>
                  <a:pt x="50" y="1295"/>
                </a:lnTo>
                <a:lnTo>
                  <a:pt x="73" y="1227"/>
                </a:lnTo>
                <a:lnTo>
                  <a:pt x="99" y="1158"/>
                </a:lnTo>
                <a:lnTo>
                  <a:pt x="130" y="1091"/>
                </a:lnTo>
                <a:lnTo>
                  <a:pt x="163" y="1023"/>
                </a:lnTo>
                <a:lnTo>
                  <a:pt x="202" y="957"/>
                </a:lnTo>
                <a:lnTo>
                  <a:pt x="244" y="890"/>
                </a:lnTo>
                <a:lnTo>
                  <a:pt x="291" y="825"/>
                </a:lnTo>
                <a:lnTo>
                  <a:pt x="341" y="760"/>
                </a:lnTo>
                <a:lnTo>
                  <a:pt x="396" y="698"/>
                </a:lnTo>
                <a:lnTo>
                  <a:pt x="455" y="637"/>
                </a:lnTo>
                <a:lnTo>
                  <a:pt x="516" y="577"/>
                </a:lnTo>
                <a:lnTo>
                  <a:pt x="583" y="519"/>
                </a:lnTo>
                <a:lnTo>
                  <a:pt x="654" y="464"/>
                </a:lnTo>
                <a:lnTo>
                  <a:pt x="728" y="411"/>
                </a:lnTo>
                <a:lnTo>
                  <a:pt x="807" y="359"/>
                </a:lnTo>
                <a:lnTo>
                  <a:pt x="889" y="312"/>
                </a:lnTo>
                <a:lnTo>
                  <a:pt x="975" y="267"/>
                </a:lnTo>
                <a:lnTo>
                  <a:pt x="1066" y="225"/>
                </a:lnTo>
                <a:lnTo>
                  <a:pt x="1161" y="187"/>
                </a:lnTo>
                <a:lnTo>
                  <a:pt x="1259" y="153"/>
                </a:lnTo>
                <a:lnTo>
                  <a:pt x="1361" y="121"/>
                </a:lnTo>
                <a:lnTo>
                  <a:pt x="1468" y="95"/>
                </a:lnTo>
                <a:lnTo>
                  <a:pt x="1541" y="79"/>
                </a:lnTo>
                <a:lnTo>
                  <a:pt x="1614" y="65"/>
                </a:lnTo>
                <a:lnTo>
                  <a:pt x="1688" y="51"/>
                </a:lnTo>
                <a:lnTo>
                  <a:pt x="1761" y="39"/>
                </a:lnTo>
                <a:lnTo>
                  <a:pt x="1835" y="28"/>
                </a:lnTo>
                <a:lnTo>
                  <a:pt x="1982" y="11"/>
                </a:lnTo>
                <a:lnTo>
                  <a:pt x="2054" y="6"/>
                </a:lnTo>
                <a:lnTo>
                  <a:pt x="2126" y="2"/>
                </a:lnTo>
                <a:lnTo>
                  <a:pt x="2198"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 name="عنصر نائب للنص 1"/>
          <p:cNvSpPr>
            <a:spLocks noGrp="1"/>
          </p:cNvSpPr>
          <p:nvPr>
            <p:ph type="body" sz="quarter" idx="13"/>
          </p:nvPr>
        </p:nvSpPr>
        <p:spPr>
          <a:xfrm>
            <a:off x="990600" y="533400"/>
            <a:ext cx="3868738" cy="5538806"/>
          </a:xfrm>
        </p:spPr>
        <p:txBody>
          <a:bodyPr/>
          <a:lstStyle/>
          <a:p>
            <a:r>
              <a:rPr lang="ar-SY" sz="9600" b="1" dirty="0" smtClean="0"/>
              <a:t>نظام الرعاية المربوط</a:t>
            </a:r>
            <a:endParaRPr lang="ar-SY" sz="9600" b="1" dirty="0"/>
          </a:p>
        </p:txBody>
      </p:sp>
    </p:spTree>
    <p:extLst>
      <p:ext uri="{BB962C8B-B14F-4D97-AF65-F5344CB8AC3E}">
        <p14:creationId xmlns:p14="http://schemas.microsoft.com/office/powerpoint/2010/main" val="2771776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خزانات الوقود خارج الحظائر</a:t>
            </a:r>
            <a:endParaRPr lang="ar-SY" b="1" dirty="0"/>
          </a:p>
        </p:txBody>
      </p:sp>
      <p:pic>
        <p:nvPicPr>
          <p:cNvPr id="4" name="Picture 4" descr="IM00257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771650"/>
            <a:ext cx="7924800" cy="4743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388398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صوامع العلف خارج الحظائر</a:t>
            </a:r>
            <a:endParaRPr lang="ar-SY" b="1" dirty="0"/>
          </a:p>
        </p:txBody>
      </p:sp>
      <p:pic>
        <p:nvPicPr>
          <p:cNvPr id="4" name="Picture 4" descr="IM00257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771650"/>
            <a:ext cx="7696200" cy="4857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547686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محرك دفع العلف أوتوماتيكياً للمعالف داخل الحظائر</a:t>
            </a:r>
            <a:endParaRPr lang="ar-SY" b="1" dirty="0"/>
          </a:p>
        </p:txBody>
      </p:sp>
      <p:pic>
        <p:nvPicPr>
          <p:cNvPr id="4" name="Picture 4" descr="IM00256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771650"/>
            <a:ext cx="8077200" cy="4686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6391460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eft 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7463" y="2809875"/>
            <a:ext cx="17430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059" name="Rectangle 3"/>
          <p:cNvSpPr>
            <a:spLocks noGrp="1" noChangeArrowheads="1"/>
          </p:cNvSpPr>
          <p:nvPr>
            <p:ph type="title"/>
          </p:nvPr>
        </p:nvSpPr>
        <p:spPr>
          <a:xfrm>
            <a:off x="0" y="152400"/>
            <a:ext cx="9144000" cy="838200"/>
          </a:xfrm>
        </p:spPr>
        <p:txBody>
          <a:bodyPr/>
          <a:lstStyle/>
          <a:p>
            <a:pPr eaLnBrk="1" hangingPunct="1">
              <a:defRPr/>
            </a:pPr>
            <a:r>
              <a:rPr lang="ar-SY" sz="7200" dirty="0" smtClean="0"/>
              <a:t>عوامل الإجهاد</a:t>
            </a:r>
            <a:endParaRPr lang="en-US" sz="7200" dirty="0" smtClean="0"/>
          </a:p>
        </p:txBody>
      </p:sp>
      <p:sp>
        <p:nvSpPr>
          <p:cNvPr id="4100" name="Text Box 4"/>
          <p:cNvSpPr txBox="1">
            <a:spLocks noChangeArrowheads="1"/>
          </p:cNvSpPr>
          <p:nvPr/>
        </p:nvSpPr>
        <p:spPr bwMode="auto">
          <a:xfrm>
            <a:off x="4368800" y="1676400"/>
            <a:ext cx="765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r>
              <a:rPr lang="en-US" b="1">
                <a:latin typeface="Arial" pitchFamily="34" charset="0"/>
              </a:rPr>
              <a:t>Cold</a:t>
            </a:r>
          </a:p>
        </p:txBody>
      </p:sp>
      <p:sp>
        <p:nvSpPr>
          <p:cNvPr id="4101" name="Text Box 5"/>
          <p:cNvSpPr txBox="1">
            <a:spLocks noChangeArrowheads="1"/>
          </p:cNvSpPr>
          <p:nvPr/>
        </p:nvSpPr>
        <p:spPr bwMode="auto">
          <a:xfrm>
            <a:off x="6265863" y="3886200"/>
            <a:ext cx="1322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Humidity</a:t>
            </a:r>
          </a:p>
        </p:txBody>
      </p:sp>
      <p:sp>
        <p:nvSpPr>
          <p:cNvPr id="4102" name="Text Box 6"/>
          <p:cNvSpPr txBox="1">
            <a:spLocks noChangeArrowheads="1"/>
          </p:cNvSpPr>
          <p:nvPr/>
        </p:nvSpPr>
        <p:spPr bwMode="auto">
          <a:xfrm>
            <a:off x="7821613" y="3200400"/>
            <a:ext cx="13223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Bacteria</a:t>
            </a:r>
          </a:p>
          <a:p>
            <a:pPr algn="ctr"/>
            <a:r>
              <a:rPr lang="en-US" b="1">
                <a:latin typeface="Arial" pitchFamily="34" charset="0"/>
              </a:rPr>
              <a:t>Viruses</a:t>
            </a:r>
          </a:p>
          <a:p>
            <a:pPr algn="ctr"/>
            <a:r>
              <a:rPr lang="en-US" b="1">
                <a:latin typeface="Arial" pitchFamily="34" charset="0"/>
              </a:rPr>
              <a:t>Protozoa</a:t>
            </a:r>
          </a:p>
        </p:txBody>
      </p:sp>
      <p:sp>
        <p:nvSpPr>
          <p:cNvPr id="4103" name="Text Box 7"/>
          <p:cNvSpPr txBox="1">
            <a:spLocks noChangeArrowheads="1"/>
          </p:cNvSpPr>
          <p:nvPr/>
        </p:nvSpPr>
        <p:spPr bwMode="auto">
          <a:xfrm>
            <a:off x="6400800" y="2819400"/>
            <a:ext cx="178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Loud Noises</a:t>
            </a:r>
          </a:p>
        </p:txBody>
      </p:sp>
      <p:sp>
        <p:nvSpPr>
          <p:cNvPr id="4104" name="Text Box 8"/>
          <p:cNvSpPr txBox="1">
            <a:spLocks noChangeArrowheads="1"/>
          </p:cNvSpPr>
          <p:nvPr/>
        </p:nvSpPr>
        <p:spPr bwMode="auto">
          <a:xfrm>
            <a:off x="7485063" y="4419600"/>
            <a:ext cx="139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Beak</a:t>
            </a:r>
          </a:p>
          <a:p>
            <a:pPr algn="ctr"/>
            <a:r>
              <a:rPr lang="en-US" b="1">
                <a:latin typeface="Arial" pitchFamily="34" charset="0"/>
              </a:rPr>
              <a:t>Trimming</a:t>
            </a:r>
          </a:p>
        </p:txBody>
      </p:sp>
      <p:sp>
        <p:nvSpPr>
          <p:cNvPr id="4105" name="Text Box 9"/>
          <p:cNvSpPr txBox="1">
            <a:spLocks noChangeArrowheads="1"/>
          </p:cNvSpPr>
          <p:nvPr/>
        </p:nvSpPr>
        <p:spPr bwMode="auto">
          <a:xfrm>
            <a:off x="7773988" y="2133600"/>
            <a:ext cx="1370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Parasites</a:t>
            </a:r>
          </a:p>
        </p:txBody>
      </p:sp>
      <p:sp>
        <p:nvSpPr>
          <p:cNvPr id="4106" name="Text Box 10"/>
          <p:cNvSpPr txBox="1">
            <a:spLocks noChangeArrowheads="1"/>
          </p:cNvSpPr>
          <p:nvPr/>
        </p:nvSpPr>
        <p:spPr bwMode="auto">
          <a:xfrm>
            <a:off x="5994400" y="1676400"/>
            <a:ext cx="1546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Poor</a:t>
            </a:r>
          </a:p>
          <a:p>
            <a:pPr algn="ctr"/>
            <a:r>
              <a:rPr lang="en-US" b="1">
                <a:latin typeface="Arial" pitchFamily="34" charset="0"/>
              </a:rPr>
              <a:t>Ventilation</a:t>
            </a:r>
          </a:p>
        </p:txBody>
      </p:sp>
      <p:sp>
        <p:nvSpPr>
          <p:cNvPr id="4107" name="Text Box 11"/>
          <p:cNvSpPr txBox="1">
            <a:spLocks noChangeArrowheads="1"/>
          </p:cNvSpPr>
          <p:nvPr/>
        </p:nvSpPr>
        <p:spPr bwMode="auto">
          <a:xfrm>
            <a:off x="5281613" y="1006475"/>
            <a:ext cx="1860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Mold &amp;</a:t>
            </a:r>
          </a:p>
          <a:p>
            <a:pPr algn="ctr"/>
            <a:r>
              <a:rPr lang="en-US" b="1">
                <a:latin typeface="Arial" pitchFamily="34" charset="0"/>
              </a:rPr>
              <a:t>Mycotoxins</a:t>
            </a:r>
          </a:p>
        </p:txBody>
      </p:sp>
      <p:sp>
        <p:nvSpPr>
          <p:cNvPr id="4108" name="Text Box 12"/>
          <p:cNvSpPr txBox="1">
            <a:spLocks noChangeArrowheads="1"/>
          </p:cNvSpPr>
          <p:nvPr/>
        </p:nvSpPr>
        <p:spPr bwMode="auto">
          <a:xfrm>
            <a:off x="3006725" y="1066800"/>
            <a:ext cx="1358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NH</a:t>
            </a:r>
            <a:r>
              <a:rPr lang="en-US" b="1" baseline="-25000">
                <a:latin typeface="Arial" pitchFamily="34" charset="0"/>
              </a:rPr>
              <a:t>3</a:t>
            </a:r>
            <a:r>
              <a:rPr lang="en-US" b="1">
                <a:latin typeface="Arial" pitchFamily="34" charset="0"/>
              </a:rPr>
              <a:t>/H</a:t>
            </a:r>
            <a:r>
              <a:rPr lang="en-US" b="1" baseline="-25000">
                <a:latin typeface="Arial" pitchFamily="34" charset="0"/>
              </a:rPr>
              <a:t>2</a:t>
            </a:r>
            <a:r>
              <a:rPr lang="en-US" b="1">
                <a:latin typeface="Arial" pitchFamily="34" charset="0"/>
              </a:rPr>
              <a:t>S</a:t>
            </a:r>
          </a:p>
        </p:txBody>
      </p:sp>
      <p:sp>
        <p:nvSpPr>
          <p:cNvPr id="4109" name="Text Box 13"/>
          <p:cNvSpPr txBox="1">
            <a:spLocks noChangeArrowheads="1"/>
          </p:cNvSpPr>
          <p:nvPr/>
        </p:nvSpPr>
        <p:spPr bwMode="auto">
          <a:xfrm>
            <a:off x="3149600" y="1600200"/>
            <a:ext cx="75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Heat</a:t>
            </a:r>
          </a:p>
        </p:txBody>
      </p:sp>
      <p:sp>
        <p:nvSpPr>
          <p:cNvPr id="4110" name="Text Box 14"/>
          <p:cNvSpPr txBox="1">
            <a:spLocks noChangeArrowheads="1"/>
          </p:cNvSpPr>
          <p:nvPr/>
        </p:nvSpPr>
        <p:spPr bwMode="auto">
          <a:xfrm>
            <a:off x="1658938" y="1371600"/>
            <a:ext cx="766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Dust</a:t>
            </a:r>
          </a:p>
        </p:txBody>
      </p:sp>
      <p:sp>
        <p:nvSpPr>
          <p:cNvPr id="4111" name="Text Box 15"/>
          <p:cNvSpPr txBox="1">
            <a:spLocks noChangeArrowheads="1"/>
          </p:cNvSpPr>
          <p:nvPr/>
        </p:nvSpPr>
        <p:spPr bwMode="auto">
          <a:xfrm>
            <a:off x="642938" y="1981200"/>
            <a:ext cx="1684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Vaccination</a:t>
            </a:r>
          </a:p>
        </p:txBody>
      </p:sp>
      <p:sp>
        <p:nvSpPr>
          <p:cNvPr id="4112" name="Text Box 16"/>
          <p:cNvSpPr txBox="1">
            <a:spLocks noChangeArrowheads="1"/>
          </p:cNvSpPr>
          <p:nvPr/>
        </p:nvSpPr>
        <p:spPr bwMode="auto">
          <a:xfrm>
            <a:off x="1524000" y="2667000"/>
            <a:ext cx="132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Rough</a:t>
            </a:r>
          </a:p>
          <a:p>
            <a:pPr algn="ctr"/>
            <a:r>
              <a:rPr lang="en-US" b="1">
                <a:latin typeface="Arial" pitchFamily="34" charset="0"/>
              </a:rPr>
              <a:t>Handling</a:t>
            </a:r>
          </a:p>
        </p:txBody>
      </p:sp>
      <p:sp>
        <p:nvSpPr>
          <p:cNvPr id="4113" name="Text Box 17"/>
          <p:cNvSpPr txBox="1">
            <a:spLocks noChangeArrowheads="1"/>
          </p:cNvSpPr>
          <p:nvPr/>
        </p:nvSpPr>
        <p:spPr bwMode="auto">
          <a:xfrm>
            <a:off x="508000" y="3657600"/>
            <a:ext cx="1471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Poor</a:t>
            </a:r>
          </a:p>
          <a:p>
            <a:pPr algn="ctr"/>
            <a:r>
              <a:rPr lang="en-US" b="1">
                <a:latin typeface="Arial" pitchFamily="34" charset="0"/>
              </a:rPr>
              <a:t>Sanitation</a:t>
            </a:r>
          </a:p>
        </p:txBody>
      </p:sp>
      <p:sp>
        <p:nvSpPr>
          <p:cNvPr id="4114" name="Text Box 18"/>
          <p:cNvSpPr txBox="1">
            <a:spLocks noChangeArrowheads="1"/>
          </p:cNvSpPr>
          <p:nvPr/>
        </p:nvSpPr>
        <p:spPr bwMode="auto">
          <a:xfrm>
            <a:off x="576263" y="5638800"/>
            <a:ext cx="112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Molting</a:t>
            </a:r>
          </a:p>
        </p:txBody>
      </p:sp>
      <p:sp>
        <p:nvSpPr>
          <p:cNvPr id="4115" name="Text Box 19"/>
          <p:cNvSpPr txBox="1">
            <a:spLocks noChangeArrowheads="1"/>
          </p:cNvSpPr>
          <p:nvPr/>
        </p:nvSpPr>
        <p:spPr bwMode="auto">
          <a:xfrm>
            <a:off x="1185863" y="4572000"/>
            <a:ext cx="1379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Weighing</a:t>
            </a:r>
          </a:p>
        </p:txBody>
      </p:sp>
      <p:sp>
        <p:nvSpPr>
          <p:cNvPr id="4116" name="Text Box 20"/>
          <p:cNvSpPr txBox="1">
            <a:spLocks noChangeArrowheads="1"/>
          </p:cNvSpPr>
          <p:nvPr/>
        </p:nvSpPr>
        <p:spPr bwMode="auto">
          <a:xfrm>
            <a:off x="2540000" y="5105400"/>
            <a:ext cx="12017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Pecking</a:t>
            </a:r>
          </a:p>
          <a:p>
            <a:pPr algn="ctr"/>
            <a:r>
              <a:rPr lang="en-US" b="1">
                <a:latin typeface="Arial" pitchFamily="34" charset="0"/>
              </a:rPr>
              <a:t>Order</a:t>
            </a:r>
          </a:p>
        </p:txBody>
      </p:sp>
      <p:sp>
        <p:nvSpPr>
          <p:cNvPr id="4117" name="Text Box 21"/>
          <p:cNvSpPr txBox="1">
            <a:spLocks noChangeArrowheads="1"/>
          </p:cNvSpPr>
          <p:nvPr/>
        </p:nvSpPr>
        <p:spPr bwMode="auto">
          <a:xfrm>
            <a:off x="3081338" y="6035675"/>
            <a:ext cx="15795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Feed</a:t>
            </a:r>
          </a:p>
          <a:p>
            <a:pPr algn="ctr"/>
            <a:r>
              <a:rPr lang="en-US" b="1">
                <a:latin typeface="Arial" pitchFamily="34" charset="0"/>
              </a:rPr>
              <a:t>Restriction</a:t>
            </a:r>
          </a:p>
        </p:txBody>
      </p:sp>
      <p:sp>
        <p:nvSpPr>
          <p:cNvPr id="4118" name="Text Box 22"/>
          <p:cNvSpPr txBox="1">
            <a:spLocks noChangeArrowheads="1"/>
          </p:cNvSpPr>
          <p:nvPr/>
        </p:nvSpPr>
        <p:spPr bwMode="auto">
          <a:xfrm>
            <a:off x="7145338" y="5486400"/>
            <a:ext cx="17462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Nutritional</a:t>
            </a:r>
          </a:p>
          <a:p>
            <a:pPr algn="ctr"/>
            <a:r>
              <a:rPr lang="en-US" b="1">
                <a:latin typeface="Arial" pitchFamily="34" charset="0"/>
              </a:rPr>
              <a:t>Deficiencies</a:t>
            </a:r>
          </a:p>
        </p:txBody>
      </p:sp>
      <p:sp>
        <p:nvSpPr>
          <p:cNvPr id="4119" name="Text Box 23"/>
          <p:cNvSpPr txBox="1">
            <a:spLocks noChangeArrowheads="1"/>
          </p:cNvSpPr>
          <p:nvPr/>
        </p:nvSpPr>
        <p:spPr bwMode="auto">
          <a:xfrm>
            <a:off x="5588000" y="6035675"/>
            <a:ext cx="15319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Poor Litter</a:t>
            </a:r>
          </a:p>
          <a:p>
            <a:pPr algn="ctr"/>
            <a:r>
              <a:rPr lang="en-US" b="1">
                <a:latin typeface="Arial" pitchFamily="34" charset="0"/>
              </a:rPr>
              <a:t>Quality</a:t>
            </a:r>
          </a:p>
        </p:txBody>
      </p:sp>
      <p:sp>
        <p:nvSpPr>
          <p:cNvPr id="4120" name="Text Box 24"/>
          <p:cNvSpPr txBox="1">
            <a:spLocks noChangeArrowheads="1"/>
          </p:cNvSpPr>
          <p:nvPr/>
        </p:nvSpPr>
        <p:spPr bwMode="auto">
          <a:xfrm>
            <a:off x="5791200" y="4648200"/>
            <a:ext cx="160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Dirty Water</a:t>
            </a:r>
          </a:p>
        </p:txBody>
      </p:sp>
      <p:sp>
        <p:nvSpPr>
          <p:cNvPr id="4121" name="Text Box 25"/>
          <p:cNvSpPr txBox="1">
            <a:spLocks noChangeArrowheads="1"/>
          </p:cNvSpPr>
          <p:nvPr/>
        </p:nvSpPr>
        <p:spPr bwMode="auto">
          <a:xfrm>
            <a:off x="4233863" y="5791200"/>
            <a:ext cx="1411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b="1">
                <a:latin typeface="Arial" pitchFamily="34" charset="0"/>
              </a:rPr>
              <a:t>Crowding</a:t>
            </a:r>
          </a:p>
        </p:txBody>
      </p:sp>
      <p:sp>
        <p:nvSpPr>
          <p:cNvPr id="4122" name="Line 26"/>
          <p:cNvSpPr>
            <a:spLocks noChangeShapeType="1"/>
          </p:cNvSpPr>
          <p:nvPr/>
        </p:nvSpPr>
        <p:spPr bwMode="auto">
          <a:xfrm flipV="1">
            <a:off x="1447800" y="4419600"/>
            <a:ext cx="2649538"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23" name="Line 27"/>
          <p:cNvSpPr>
            <a:spLocks noChangeShapeType="1"/>
          </p:cNvSpPr>
          <p:nvPr/>
        </p:nvSpPr>
        <p:spPr bwMode="auto">
          <a:xfrm flipV="1">
            <a:off x="2540000" y="4114800"/>
            <a:ext cx="1490663"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24" name="Line 28"/>
          <p:cNvSpPr>
            <a:spLocks noChangeShapeType="1"/>
          </p:cNvSpPr>
          <p:nvPr/>
        </p:nvSpPr>
        <p:spPr bwMode="auto">
          <a:xfrm>
            <a:off x="1828800" y="3962400"/>
            <a:ext cx="206533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25" name="Line 29"/>
          <p:cNvSpPr>
            <a:spLocks noChangeShapeType="1"/>
          </p:cNvSpPr>
          <p:nvPr/>
        </p:nvSpPr>
        <p:spPr bwMode="auto">
          <a:xfrm>
            <a:off x="2811463" y="3124200"/>
            <a:ext cx="1082675"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26" name="Line 30"/>
          <p:cNvSpPr>
            <a:spLocks noChangeShapeType="1"/>
          </p:cNvSpPr>
          <p:nvPr/>
        </p:nvSpPr>
        <p:spPr bwMode="auto">
          <a:xfrm>
            <a:off x="2336800" y="2286000"/>
            <a:ext cx="1422400"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27" name="Line 31"/>
          <p:cNvSpPr>
            <a:spLocks noChangeShapeType="1"/>
          </p:cNvSpPr>
          <p:nvPr/>
        </p:nvSpPr>
        <p:spPr bwMode="auto">
          <a:xfrm>
            <a:off x="2405063" y="1752600"/>
            <a:ext cx="1354137"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28" name="Line 32"/>
          <p:cNvSpPr>
            <a:spLocks noChangeShapeType="1"/>
          </p:cNvSpPr>
          <p:nvPr/>
        </p:nvSpPr>
        <p:spPr bwMode="auto">
          <a:xfrm>
            <a:off x="3690938" y="2057400"/>
            <a:ext cx="203200" cy="609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29" name="Line 33"/>
          <p:cNvSpPr>
            <a:spLocks noChangeShapeType="1"/>
          </p:cNvSpPr>
          <p:nvPr/>
        </p:nvSpPr>
        <p:spPr bwMode="auto">
          <a:xfrm>
            <a:off x="4114800" y="1524000"/>
            <a:ext cx="254000" cy="1676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30" name="Line 34"/>
          <p:cNvSpPr>
            <a:spLocks noChangeShapeType="1"/>
          </p:cNvSpPr>
          <p:nvPr/>
        </p:nvSpPr>
        <p:spPr bwMode="auto">
          <a:xfrm>
            <a:off x="4706938" y="2133600"/>
            <a:ext cx="0"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31" name="Line 35"/>
          <p:cNvSpPr>
            <a:spLocks noChangeShapeType="1"/>
          </p:cNvSpPr>
          <p:nvPr/>
        </p:nvSpPr>
        <p:spPr bwMode="auto">
          <a:xfrm flipH="1">
            <a:off x="4978400" y="1676400"/>
            <a:ext cx="812800" cy="1447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32" name="Line 36"/>
          <p:cNvSpPr>
            <a:spLocks noChangeShapeType="1"/>
          </p:cNvSpPr>
          <p:nvPr/>
        </p:nvSpPr>
        <p:spPr bwMode="auto">
          <a:xfrm flipH="1">
            <a:off x="5384800" y="2362200"/>
            <a:ext cx="677863"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33" name="Line 37"/>
          <p:cNvSpPr>
            <a:spLocks noChangeShapeType="1"/>
          </p:cNvSpPr>
          <p:nvPr/>
        </p:nvSpPr>
        <p:spPr bwMode="auto">
          <a:xfrm flipH="1">
            <a:off x="5519738" y="2438400"/>
            <a:ext cx="2168525" cy="685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34" name="Line 38"/>
          <p:cNvSpPr>
            <a:spLocks noChangeShapeType="1"/>
          </p:cNvSpPr>
          <p:nvPr/>
        </p:nvSpPr>
        <p:spPr bwMode="auto">
          <a:xfrm flipH="1">
            <a:off x="5588000" y="3200400"/>
            <a:ext cx="8128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35" name="Line 39"/>
          <p:cNvSpPr>
            <a:spLocks noChangeShapeType="1"/>
          </p:cNvSpPr>
          <p:nvPr/>
        </p:nvSpPr>
        <p:spPr bwMode="auto">
          <a:xfrm flipH="1">
            <a:off x="5656263" y="3505200"/>
            <a:ext cx="2166937"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36" name="Line 40"/>
          <p:cNvSpPr>
            <a:spLocks noChangeShapeType="1"/>
          </p:cNvSpPr>
          <p:nvPr/>
        </p:nvSpPr>
        <p:spPr bwMode="auto">
          <a:xfrm flipH="1" flipV="1">
            <a:off x="5588000" y="3962400"/>
            <a:ext cx="677863" cy="76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37" name="Line 41"/>
          <p:cNvSpPr>
            <a:spLocks noChangeShapeType="1"/>
          </p:cNvSpPr>
          <p:nvPr/>
        </p:nvSpPr>
        <p:spPr bwMode="auto">
          <a:xfrm flipH="1" flipV="1">
            <a:off x="5453063" y="4343400"/>
            <a:ext cx="22352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38" name="Line 42"/>
          <p:cNvSpPr>
            <a:spLocks noChangeShapeType="1"/>
          </p:cNvSpPr>
          <p:nvPr/>
        </p:nvSpPr>
        <p:spPr bwMode="auto">
          <a:xfrm flipH="1" flipV="1">
            <a:off x="5249863" y="4724400"/>
            <a:ext cx="609600" cy="152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39" name="Line 43"/>
          <p:cNvSpPr>
            <a:spLocks noChangeShapeType="1"/>
          </p:cNvSpPr>
          <p:nvPr/>
        </p:nvSpPr>
        <p:spPr bwMode="auto">
          <a:xfrm flipH="1" flipV="1">
            <a:off x="5249863" y="4876800"/>
            <a:ext cx="1963737" cy="914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40" name="Line 44"/>
          <p:cNvSpPr>
            <a:spLocks noChangeShapeType="1"/>
          </p:cNvSpPr>
          <p:nvPr/>
        </p:nvSpPr>
        <p:spPr bwMode="auto">
          <a:xfrm flipV="1">
            <a:off x="3827463" y="4800600"/>
            <a:ext cx="473075" cy="1219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41" name="Line 45"/>
          <p:cNvSpPr>
            <a:spLocks noChangeShapeType="1"/>
          </p:cNvSpPr>
          <p:nvPr/>
        </p:nvSpPr>
        <p:spPr bwMode="auto">
          <a:xfrm flipV="1">
            <a:off x="3556000" y="4648200"/>
            <a:ext cx="541338"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42" name="Line 46"/>
          <p:cNvSpPr>
            <a:spLocks noChangeShapeType="1"/>
          </p:cNvSpPr>
          <p:nvPr/>
        </p:nvSpPr>
        <p:spPr bwMode="auto">
          <a:xfrm flipH="1" flipV="1">
            <a:off x="5181600" y="5029200"/>
            <a:ext cx="101600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
        <p:nvSpPr>
          <p:cNvPr id="4143" name="Line 47"/>
          <p:cNvSpPr>
            <a:spLocks noChangeShapeType="1"/>
          </p:cNvSpPr>
          <p:nvPr/>
        </p:nvSpPr>
        <p:spPr bwMode="auto">
          <a:xfrm flipH="1" flipV="1">
            <a:off x="4572000" y="4876800"/>
            <a:ext cx="134938"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ar-SY"/>
          </a:p>
        </p:txBody>
      </p:sp>
    </p:spTree>
    <p:extLst>
      <p:ext uri="{BB962C8B-B14F-4D97-AF65-F5344CB8AC3E}">
        <p14:creationId xmlns:p14="http://schemas.microsoft.com/office/powerpoint/2010/main" val="4005611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rot="501859">
            <a:off x="1163638" y="1588"/>
            <a:ext cx="6330950" cy="16764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4860000" scaled="1"/>
                </a:gradFill>
                <a:latin typeface="Impact"/>
              </a:rPr>
              <a:t>BREED SELECTION</a:t>
            </a:r>
          </a:p>
          <a:p>
            <a:pPr algn="ctr"/>
            <a:r>
              <a:rPr lang="en-US" sz="3600" kern="10">
                <a:ln w="9525">
                  <a:round/>
                  <a:headEnd/>
                  <a:tailEnd/>
                </a:ln>
                <a:gradFill rotWithShape="1">
                  <a:gsLst>
                    <a:gs pos="0">
                      <a:srgbClr val="FFE701"/>
                    </a:gs>
                    <a:gs pos="100000">
                      <a:srgbClr val="FE3E02"/>
                    </a:gs>
                  </a:gsLst>
                  <a:lin ang="4860000" scaled="1"/>
                </a:gradFill>
                <a:latin typeface="Impact"/>
              </a:rPr>
              <a:t>"MEAT-BIRDS"</a:t>
            </a:r>
            <a:endParaRPr lang="ar-SY" sz="3600" kern="10">
              <a:ln w="9525">
                <a:round/>
                <a:headEnd/>
                <a:tailEnd/>
              </a:ln>
              <a:gradFill rotWithShape="1">
                <a:gsLst>
                  <a:gs pos="0">
                    <a:srgbClr val="FFE701"/>
                  </a:gs>
                  <a:gs pos="100000">
                    <a:srgbClr val="FE3E02"/>
                  </a:gs>
                </a:gsLst>
                <a:lin ang="4860000" scaled="1"/>
              </a:gradFill>
              <a:latin typeface="Impact"/>
            </a:endParaRPr>
          </a:p>
        </p:txBody>
      </p:sp>
      <p:sp>
        <p:nvSpPr>
          <p:cNvPr id="14339" name="Text Box 3"/>
          <p:cNvSpPr txBox="1">
            <a:spLocks noChangeArrowheads="1"/>
          </p:cNvSpPr>
          <p:nvPr/>
        </p:nvSpPr>
        <p:spPr bwMode="auto">
          <a:xfrm>
            <a:off x="1409700" y="1295400"/>
            <a:ext cx="60309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sz="3200" b="1">
                <a:latin typeface="Arial" pitchFamily="34" charset="0"/>
              </a:rPr>
              <a:t> SMALL SCALE PRODUCTION</a:t>
            </a:r>
          </a:p>
        </p:txBody>
      </p:sp>
      <p:sp>
        <p:nvSpPr>
          <p:cNvPr id="14340" name="Line 18"/>
          <p:cNvSpPr>
            <a:spLocks noChangeShapeType="1"/>
          </p:cNvSpPr>
          <p:nvPr/>
        </p:nvSpPr>
        <p:spPr bwMode="auto">
          <a:xfrm>
            <a:off x="228600" y="1828800"/>
            <a:ext cx="89154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14341" name="Text Box 5"/>
          <p:cNvSpPr txBox="1">
            <a:spLocks noChangeArrowheads="1"/>
          </p:cNvSpPr>
          <p:nvPr/>
        </p:nvSpPr>
        <p:spPr bwMode="auto">
          <a:xfrm>
            <a:off x="8670925" y="5451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endParaRPr lang="ar-SY"/>
          </a:p>
        </p:txBody>
      </p:sp>
      <p:pic>
        <p:nvPicPr>
          <p:cNvPr id="14342" name="Picture 6" descr="freshchic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8" y="304800"/>
            <a:ext cx="9890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descr="freshchic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28600"/>
            <a:ext cx="989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broil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3" descr="chicken_300x1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162425"/>
            <a:ext cx="41910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5"/>
          <p:cNvSpPr txBox="1">
            <a:spLocks noChangeArrowheads="1"/>
          </p:cNvSpPr>
          <p:nvPr/>
        </p:nvSpPr>
        <p:spPr bwMode="auto">
          <a:xfrm>
            <a:off x="5073650" y="1905000"/>
            <a:ext cx="39941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sz="3600" b="1" dirty="0">
                <a:latin typeface="Arial" pitchFamily="34" charset="0"/>
              </a:rPr>
              <a:t>“CONFINEMENT”</a:t>
            </a:r>
          </a:p>
          <a:p>
            <a:pPr algn="ctr"/>
            <a:r>
              <a:rPr lang="en-US" sz="3600" b="1" dirty="0">
                <a:latin typeface="Arial" pitchFamily="34" charset="0"/>
              </a:rPr>
              <a:t>“PASTURE”</a:t>
            </a:r>
          </a:p>
          <a:p>
            <a:pPr algn="ctr"/>
            <a:r>
              <a:rPr lang="en-US" sz="2800" b="1" dirty="0">
                <a:latin typeface="Arial" pitchFamily="34" charset="0"/>
              </a:rPr>
              <a:t>OR</a:t>
            </a:r>
          </a:p>
          <a:p>
            <a:pPr algn="ctr"/>
            <a:r>
              <a:rPr lang="en-US" sz="3600" b="1" dirty="0">
                <a:latin typeface="Arial" pitchFamily="34" charset="0"/>
              </a:rPr>
              <a:t>“ORGANIC”</a:t>
            </a:r>
          </a:p>
        </p:txBody>
      </p:sp>
    </p:spTree>
    <p:extLst>
      <p:ext uri="{BB962C8B-B14F-4D97-AF65-F5344CB8AC3E}">
        <p14:creationId xmlns:p14="http://schemas.microsoft.com/office/powerpoint/2010/main" val="4437155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rot="501859">
            <a:off x="1143000" y="0"/>
            <a:ext cx="6330950" cy="19812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4860000" scaled="1"/>
                </a:gradFill>
                <a:latin typeface="Impact"/>
              </a:rPr>
              <a:t>BREED SELECTION</a:t>
            </a:r>
          </a:p>
          <a:p>
            <a:pPr algn="ctr"/>
            <a:r>
              <a:rPr lang="en-US" sz="3600" kern="10">
                <a:ln w="9525">
                  <a:round/>
                  <a:headEnd/>
                  <a:tailEnd/>
                </a:ln>
                <a:gradFill rotWithShape="1">
                  <a:gsLst>
                    <a:gs pos="0">
                      <a:srgbClr val="FFE701"/>
                    </a:gs>
                    <a:gs pos="100000">
                      <a:srgbClr val="FE3E02"/>
                    </a:gs>
                  </a:gsLst>
                  <a:lin ang="4860000" scaled="1"/>
                </a:gradFill>
                <a:latin typeface="Impact"/>
              </a:rPr>
              <a:t>"EGG-TYPE BIRDS"</a:t>
            </a:r>
            <a:endParaRPr lang="ar-SY" sz="3600" kern="10">
              <a:ln w="9525">
                <a:round/>
                <a:headEnd/>
                <a:tailEnd/>
              </a:ln>
              <a:gradFill rotWithShape="1">
                <a:gsLst>
                  <a:gs pos="0">
                    <a:srgbClr val="FFE701"/>
                  </a:gs>
                  <a:gs pos="100000">
                    <a:srgbClr val="FE3E02"/>
                  </a:gs>
                </a:gsLst>
                <a:lin ang="4860000" scaled="1"/>
              </a:gradFill>
              <a:latin typeface="Impact"/>
            </a:endParaRPr>
          </a:p>
        </p:txBody>
      </p:sp>
      <p:sp>
        <p:nvSpPr>
          <p:cNvPr id="15363" name="Text Box 3"/>
          <p:cNvSpPr txBox="1">
            <a:spLocks noChangeArrowheads="1"/>
          </p:cNvSpPr>
          <p:nvPr/>
        </p:nvSpPr>
        <p:spPr bwMode="auto">
          <a:xfrm>
            <a:off x="290513" y="1706563"/>
            <a:ext cx="8670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sz="4000" b="1">
                <a:latin typeface="Arial" pitchFamily="34" charset="0"/>
              </a:rPr>
              <a:t> SEVERAL BREED OPTIONS EXIST</a:t>
            </a:r>
          </a:p>
        </p:txBody>
      </p:sp>
      <p:sp>
        <p:nvSpPr>
          <p:cNvPr id="15364" name="Line 18"/>
          <p:cNvSpPr>
            <a:spLocks noChangeShapeType="1"/>
          </p:cNvSpPr>
          <p:nvPr/>
        </p:nvSpPr>
        <p:spPr bwMode="auto">
          <a:xfrm>
            <a:off x="152400" y="2362200"/>
            <a:ext cx="8915400" cy="0"/>
          </a:xfrm>
          <a:prstGeom prst="line">
            <a:avLst/>
          </a:prstGeom>
          <a:noFill/>
          <a:ln w="5715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ar-SY"/>
          </a:p>
        </p:txBody>
      </p:sp>
      <p:sp>
        <p:nvSpPr>
          <p:cNvPr id="15365" name="Text Box 5"/>
          <p:cNvSpPr txBox="1">
            <a:spLocks noChangeArrowheads="1"/>
          </p:cNvSpPr>
          <p:nvPr/>
        </p:nvSpPr>
        <p:spPr bwMode="auto">
          <a:xfrm>
            <a:off x="8670925" y="5451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endParaRPr lang="ar-SY"/>
          </a:p>
        </p:txBody>
      </p:sp>
      <p:pic>
        <p:nvPicPr>
          <p:cNvPr id="15366" name="Picture 6" descr="AraucanaEgg_vs_Brown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1077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AraucanaEgg_vs_Brown_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28600"/>
            <a:ext cx="10779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2"/>
          <p:cNvSpPr txBox="1">
            <a:spLocks noChangeArrowheads="1"/>
          </p:cNvSpPr>
          <p:nvPr/>
        </p:nvSpPr>
        <p:spPr bwMode="auto">
          <a:xfrm>
            <a:off x="3230563" y="5029200"/>
            <a:ext cx="2798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sz="2000" b="1">
                <a:latin typeface="Arial" pitchFamily="34" charset="0"/>
              </a:rPr>
              <a:t> RHODE ISLAND RED</a:t>
            </a:r>
          </a:p>
        </p:txBody>
      </p:sp>
      <p:pic>
        <p:nvPicPr>
          <p:cNvPr id="15369" name="Picture 14" descr="rhode-island-red-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4384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9"/>
          <p:cNvSpPr txBox="1">
            <a:spLocks noChangeArrowheads="1"/>
          </p:cNvSpPr>
          <p:nvPr/>
        </p:nvSpPr>
        <p:spPr bwMode="auto">
          <a:xfrm>
            <a:off x="220663" y="5029200"/>
            <a:ext cx="2414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sz="2000" b="1">
                <a:latin typeface="Arial" pitchFamily="34" charset="0"/>
              </a:rPr>
              <a:t> WHITE LEGHORN</a:t>
            </a:r>
          </a:p>
        </p:txBody>
      </p:sp>
      <p:pic>
        <p:nvPicPr>
          <p:cNvPr id="15371" name="Picture 21" descr="wl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38400"/>
            <a:ext cx="281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23" descr="AnnesAraucanaegg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410200"/>
            <a:ext cx="1752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5" descr="araucana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4384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Text Box 26"/>
          <p:cNvSpPr txBox="1">
            <a:spLocks noChangeArrowheads="1"/>
          </p:cNvSpPr>
          <p:nvPr/>
        </p:nvSpPr>
        <p:spPr bwMode="auto">
          <a:xfrm>
            <a:off x="6781800" y="5029200"/>
            <a:ext cx="1897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algn="l" rtl="0" eaLnBrk="0" fontAlgn="base" hangingPunct="0">
              <a:spcBef>
                <a:spcPct val="0"/>
              </a:spcBef>
              <a:spcAft>
                <a:spcPct val="0"/>
              </a:spcAft>
              <a:defRPr sz="2400">
                <a:solidFill>
                  <a:schemeClr val="tx1"/>
                </a:solidFill>
                <a:latin typeface="Times" charset="0"/>
              </a:defRPr>
            </a:lvl6pPr>
            <a:lvl7pPr marL="2971800" indent="-228600" algn="l" rtl="0" eaLnBrk="0" fontAlgn="base" hangingPunct="0">
              <a:spcBef>
                <a:spcPct val="0"/>
              </a:spcBef>
              <a:spcAft>
                <a:spcPct val="0"/>
              </a:spcAft>
              <a:defRPr sz="2400">
                <a:solidFill>
                  <a:schemeClr val="tx1"/>
                </a:solidFill>
                <a:latin typeface="Times" charset="0"/>
              </a:defRPr>
            </a:lvl7pPr>
            <a:lvl8pPr marL="3429000" indent="-228600" algn="l" rtl="0" eaLnBrk="0" fontAlgn="base" hangingPunct="0">
              <a:spcBef>
                <a:spcPct val="0"/>
              </a:spcBef>
              <a:spcAft>
                <a:spcPct val="0"/>
              </a:spcAft>
              <a:defRPr sz="2400">
                <a:solidFill>
                  <a:schemeClr val="tx1"/>
                </a:solidFill>
                <a:latin typeface="Times" charset="0"/>
              </a:defRPr>
            </a:lvl8pPr>
            <a:lvl9pPr marL="3886200" indent="-228600" algn="l" rtl="0" eaLnBrk="0" fontAlgn="base" hangingPunct="0">
              <a:spcBef>
                <a:spcPct val="0"/>
              </a:spcBef>
              <a:spcAft>
                <a:spcPct val="0"/>
              </a:spcAft>
              <a:defRPr sz="2400">
                <a:solidFill>
                  <a:schemeClr val="tx1"/>
                </a:solidFill>
                <a:latin typeface="Times" charset="0"/>
              </a:defRPr>
            </a:lvl9pPr>
          </a:lstStyle>
          <a:p>
            <a:pPr algn="ctr"/>
            <a:r>
              <a:rPr lang="en-US" sz="2000" b="1">
                <a:latin typeface="Arial" pitchFamily="34" charset="0"/>
              </a:rPr>
              <a:t> ARAUCANAS</a:t>
            </a:r>
          </a:p>
        </p:txBody>
      </p:sp>
      <p:pic>
        <p:nvPicPr>
          <p:cNvPr id="15375" name="Picture 28" descr="brown egg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5429250"/>
            <a:ext cx="1733550"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6" name="Picture 30" descr="White_Chicken_Eg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800" y="5410200"/>
            <a:ext cx="16002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4227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b="1" dirty="0" smtClean="0"/>
              <a:t>متى ستبدأ أنت يابني أو ياإبنتي في تأمين الغذاء للعالم</a:t>
            </a:r>
            <a:endParaRPr lang="ar-SY" b="1" dirty="0"/>
          </a:p>
        </p:txBody>
      </p:sp>
      <p:pic>
        <p:nvPicPr>
          <p:cNvPr id="4" name="Picture 4" descr="Alvin Callah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412557"/>
            <a:ext cx="7162800" cy="52825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65661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defRPr/>
            </a:pPr>
            <a:r>
              <a:rPr lang="ar-SY" sz="6000" b="1" dirty="0" smtClean="0"/>
              <a:t>شكراً لحسن استماعكم</a:t>
            </a:r>
            <a:endParaRPr lang="ar-SY" sz="6000" b="1" dirty="0"/>
          </a:p>
        </p:txBody>
      </p:sp>
      <p:pic>
        <p:nvPicPr>
          <p:cNvPr id="89091" name="Picture 5" descr="ca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360738" y="1981200"/>
            <a:ext cx="29559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015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66800" y="400050"/>
            <a:ext cx="7848600" cy="5924550"/>
          </a:xfrm>
        </p:spPr>
        <p:txBody>
          <a:bodyPr/>
          <a:lstStyle/>
          <a:p>
            <a:pPr algn="r"/>
            <a:r>
              <a:rPr lang="ar-SY" b="1" u="sng" dirty="0" smtClean="0"/>
              <a:t>نظام الرعاية الطليق:</a:t>
            </a:r>
            <a:br>
              <a:rPr lang="ar-SY" b="1" u="sng" dirty="0" smtClean="0"/>
            </a:br>
            <a:r>
              <a:rPr lang="ar-SY" b="1" u="sng" dirty="0"/>
              <a:t/>
            </a:r>
            <a:br>
              <a:rPr lang="ar-SY" b="1" u="sng" dirty="0"/>
            </a:br>
            <a:r>
              <a:rPr lang="ar-SY" b="1" dirty="0" smtClean="0"/>
              <a:t>هو النظام الذي تكون فيه الحيوانات الزراعية طوال عمرها الإنتاجي حرة الحركة ضمن الحظائر أو على المرعى و لا تغادرها إلا عند الحلابة أو الولادة أو المعالجة أو التنسيق. </a:t>
            </a:r>
            <a:endParaRPr lang="ar-SY" b="1" u="sng" dirty="0"/>
          </a:p>
        </p:txBody>
      </p:sp>
    </p:spTree>
    <p:extLst>
      <p:ext uri="{BB962C8B-B14F-4D97-AF65-F5344CB8AC3E}">
        <p14:creationId xmlns:p14="http://schemas.microsoft.com/office/powerpoint/2010/main" val="1597383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Y" sz="4400" b="1" dirty="0" smtClean="0"/>
              <a:t>نظام الرعاية الطليق</a:t>
            </a:r>
            <a:endParaRPr lang="ar-SY" sz="4400" b="1" dirty="0"/>
          </a:p>
        </p:txBody>
      </p:sp>
      <p:sp>
        <p:nvSpPr>
          <p:cNvPr id="3" name="Freeform 16"/>
          <p:cNvSpPr>
            <a:spLocks/>
          </p:cNvSpPr>
          <p:nvPr/>
        </p:nvSpPr>
        <p:spPr bwMode="auto">
          <a:xfrm>
            <a:off x="4716463" y="1628775"/>
            <a:ext cx="3887787" cy="3240088"/>
          </a:xfrm>
          <a:custGeom>
            <a:avLst/>
            <a:gdLst/>
            <a:ahLst/>
            <a:cxnLst>
              <a:cxn ang="0">
                <a:pos x="3839" y="13"/>
              </a:cxn>
              <a:cxn ang="0">
                <a:pos x="4074" y="88"/>
              </a:cxn>
              <a:cxn ang="0">
                <a:pos x="4284" y="241"/>
              </a:cxn>
              <a:cxn ang="0">
                <a:pos x="4452" y="485"/>
              </a:cxn>
              <a:cxn ang="0">
                <a:pos x="4547" y="739"/>
              </a:cxn>
              <a:cxn ang="0">
                <a:pos x="4561" y="806"/>
              </a:cxn>
              <a:cxn ang="0">
                <a:pos x="4580" y="943"/>
              </a:cxn>
              <a:cxn ang="0">
                <a:pos x="4593" y="1124"/>
              </a:cxn>
              <a:cxn ang="0">
                <a:pos x="4583" y="1326"/>
              </a:cxn>
              <a:cxn ang="0">
                <a:pos x="4537" y="1523"/>
              </a:cxn>
              <a:cxn ang="0">
                <a:pos x="4440" y="1690"/>
              </a:cxn>
              <a:cxn ang="0">
                <a:pos x="4275" y="1804"/>
              </a:cxn>
              <a:cxn ang="0">
                <a:pos x="3987" y="1861"/>
              </a:cxn>
              <a:cxn ang="0">
                <a:pos x="3715" y="1914"/>
              </a:cxn>
              <a:cxn ang="0">
                <a:pos x="3511" y="1985"/>
              </a:cxn>
              <a:cxn ang="0">
                <a:pos x="3325" y="2097"/>
              </a:cxn>
              <a:cxn ang="0">
                <a:pos x="3115" y="2266"/>
              </a:cxn>
              <a:cxn ang="0">
                <a:pos x="2966" y="2465"/>
              </a:cxn>
              <a:cxn ang="0">
                <a:pos x="2856" y="2685"/>
              </a:cxn>
              <a:cxn ang="0">
                <a:pos x="2728" y="2915"/>
              </a:cxn>
              <a:cxn ang="0">
                <a:pos x="2524" y="3141"/>
              </a:cxn>
              <a:cxn ang="0">
                <a:pos x="2299" y="3315"/>
              </a:cxn>
              <a:cxn ang="0">
                <a:pos x="2069" y="3464"/>
              </a:cxn>
              <a:cxn ang="0">
                <a:pos x="1800" y="3586"/>
              </a:cxn>
              <a:cxn ang="0">
                <a:pos x="1483" y="3657"/>
              </a:cxn>
              <a:cxn ang="0">
                <a:pos x="1108" y="3658"/>
              </a:cxn>
              <a:cxn ang="0">
                <a:pos x="735" y="3577"/>
              </a:cxn>
              <a:cxn ang="0">
                <a:pos x="464" y="3423"/>
              </a:cxn>
              <a:cxn ang="0">
                <a:pos x="261" y="3205"/>
              </a:cxn>
              <a:cxn ang="0">
                <a:pos x="120" y="2949"/>
              </a:cxn>
              <a:cxn ang="0">
                <a:pos x="35" y="2675"/>
              </a:cxn>
              <a:cxn ang="0">
                <a:pos x="1" y="2409"/>
              </a:cxn>
              <a:cxn ang="0">
                <a:pos x="13" y="2174"/>
              </a:cxn>
              <a:cxn ang="0">
                <a:pos x="60" y="1978"/>
              </a:cxn>
              <a:cxn ang="0">
                <a:pos x="152" y="1778"/>
              </a:cxn>
              <a:cxn ang="0">
                <a:pos x="293" y="1582"/>
              </a:cxn>
              <a:cxn ang="0">
                <a:pos x="492" y="1404"/>
              </a:cxn>
              <a:cxn ang="0">
                <a:pos x="756" y="1259"/>
              </a:cxn>
              <a:cxn ang="0">
                <a:pos x="1093" y="1161"/>
              </a:cxn>
              <a:cxn ang="0">
                <a:pos x="1511" y="1127"/>
              </a:cxn>
              <a:cxn ang="0">
                <a:pos x="1899" y="1128"/>
              </a:cxn>
              <a:cxn ang="0">
                <a:pos x="2136" y="1055"/>
              </a:cxn>
              <a:cxn ang="0">
                <a:pos x="2317" y="927"/>
              </a:cxn>
              <a:cxn ang="0">
                <a:pos x="2466" y="760"/>
              </a:cxn>
              <a:cxn ang="0">
                <a:pos x="2602" y="576"/>
              </a:cxn>
              <a:cxn ang="0">
                <a:pos x="2750" y="392"/>
              </a:cxn>
              <a:cxn ang="0">
                <a:pos x="2930" y="229"/>
              </a:cxn>
              <a:cxn ang="0">
                <a:pos x="3159" y="108"/>
              </a:cxn>
              <a:cxn ang="0">
                <a:pos x="3401" y="31"/>
              </a:cxn>
              <a:cxn ang="0">
                <a:pos x="3654" y="0"/>
              </a:cxn>
            </a:cxnLst>
            <a:rect l="0" t="0" r="r" b="b"/>
            <a:pathLst>
              <a:path w="4593" h="3668">
                <a:moveTo>
                  <a:pt x="3654" y="0"/>
                </a:moveTo>
                <a:lnTo>
                  <a:pt x="3716" y="0"/>
                </a:lnTo>
                <a:lnTo>
                  <a:pt x="3778" y="4"/>
                </a:lnTo>
                <a:lnTo>
                  <a:pt x="3839" y="13"/>
                </a:lnTo>
                <a:lnTo>
                  <a:pt x="3900" y="24"/>
                </a:lnTo>
                <a:lnTo>
                  <a:pt x="3960" y="41"/>
                </a:lnTo>
                <a:lnTo>
                  <a:pt x="4017" y="62"/>
                </a:lnTo>
                <a:lnTo>
                  <a:pt x="4074" y="88"/>
                </a:lnTo>
                <a:lnTo>
                  <a:pt x="4130" y="119"/>
                </a:lnTo>
                <a:lnTo>
                  <a:pt x="4183" y="154"/>
                </a:lnTo>
                <a:lnTo>
                  <a:pt x="4235" y="195"/>
                </a:lnTo>
                <a:lnTo>
                  <a:pt x="4284" y="241"/>
                </a:lnTo>
                <a:lnTo>
                  <a:pt x="4330" y="293"/>
                </a:lnTo>
                <a:lnTo>
                  <a:pt x="4374" y="351"/>
                </a:lnTo>
                <a:lnTo>
                  <a:pt x="4415" y="416"/>
                </a:lnTo>
                <a:lnTo>
                  <a:pt x="4452" y="485"/>
                </a:lnTo>
                <a:lnTo>
                  <a:pt x="4487" y="562"/>
                </a:lnTo>
                <a:lnTo>
                  <a:pt x="4518" y="646"/>
                </a:lnTo>
                <a:lnTo>
                  <a:pt x="4546" y="736"/>
                </a:lnTo>
                <a:lnTo>
                  <a:pt x="4547" y="739"/>
                </a:lnTo>
                <a:lnTo>
                  <a:pt x="4548" y="749"/>
                </a:lnTo>
                <a:lnTo>
                  <a:pt x="4551" y="763"/>
                </a:lnTo>
                <a:lnTo>
                  <a:pt x="4555" y="782"/>
                </a:lnTo>
                <a:lnTo>
                  <a:pt x="4561" y="806"/>
                </a:lnTo>
                <a:lnTo>
                  <a:pt x="4565" y="835"/>
                </a:lnTo>
                <a:lnTo>
                  <a:pt x="4571" y="867"/>
                </a:lnTo>
                <a:lnTo>
                  <a:pt x="4576" y="904"/>
                </a:lnTo>
                <a:lnTo>
                  <a:pt x="4580" y="943"/>
                </a:lnTo>
                <a:lnTo>
                  <a:pt x="4585" y="984"/>
                </a:lnTo>
                <a:lnTo>
                  <a:pt x="4589" y="1029"/>
                </a:lnTo>
                <a:lnTo>
                  <a:pt x="4592" y="1076"/>
                </a:lnTo>
                <a:lnTo>
                  <a:pt x="4593" y="1124"/>
                </a:lnTo>
                <a:lnTo>
                  <a:pt x="4593" y="1174"/>
                </a:lnTo>
                <a:lnTo>
                  <a:pt x="4592" y="1224"/>
                </a:lnTo>
                <a:lnTo>
                  <a:pt x="4589" y="1274"/>
                </a:lnTo>
                <a:lnTo>
                  <a:pt x="4583" y="1326"/>
                </a:lnTo>
                <a:lnTo>
                  <a:pt x="4576" y="1376"/>
                </a:lnTo>
                <a:lnTo>
                  <a:pt x="4567" y="1426"/>
                </a:lnTo>
                <a:lnTo>
                  <a:pt x="4553" y="1475"/>
                </a:lnTo>
                <a:lnTo>
                  <a:pt x="4537" y="1523"/>
                </a:lnTo>
                <a:lnTo>
                  <a:pt x="4518" y="1569"/>
                </a:lnTo>
                <a:lnTo>
                  <a:pt x="4495" y="1612"/>
                </a:lnTo>
                <a:lnTo>
                  <a:pt x="4469" y="1652"/>
                </a:lnTo>
                <a:lnTo>
                  <a:pt x="4440" y="1690"/>
                </a:lnTo>
                <a:lnTo>
                  <a:pt x="4405" y="1725"/>
                </a:lnTo>
                <a:lnTo>
                  <a:pt x="4366" y="1755"/>
                </a:lnTo>
                <a:lnTo>
                  <a:pt x="4323" y="1782"/>
                </a:lnTo>
                <a:lnTo>
                  <a:pt x="4275" y="1804"/>
                </a:lnTo>
                <a:lnTo>
                  <a:pt x="4222" y="1821"/>
                </a:lnTo>
                <a:lnTo>
                  <a:pt x="4164" y="1833"/>
                </a:lnTo>
                <a:lnTo>
                  <a:pt x="4072" y="1847"/>
                </a:lnTo>
                <a:lnTo>
                  <a:pt x="3987" y="1861"/>
                </a:lnTo>
                <a:lnTo>
                  <a:pt x="3910" y="1874"/>
                </a:lnTo>
                <a:lnTo>
                  <a:pt x="3840" y="1888"/>
                </a:lnTo>
                <a:lnTo>
                  <a:pt x="3775" y="1900"/>
                </a:lnTo>
                <a:lnTo>
                  <a:pt x="3715" y="1914"/>
                </a:lnTo>
                <a:lnTo>
                  <a:pt x="3660" y="1930"/>
                </a:lnTo>
                <a:lnTo>
                  <a:pt x="3608" y="1946"/>
                </a:lnTo>
                <a:lnTo>
                  <a:pt x="3559" y="1964"/>
                </a:lnTo>
                <a:lnTo>
                  <a:pt x="3511" y="1985"/>
                </a:lnTo>
                <a:lnTo>
                  <a:pt x="3465" y="2008"/>
                </a:lnTo>
                <a:lnTo>
                  <a:pt x="3419" y="2034"/>
                </a:lnTo>
                <a:lnTo>
                  <a:pt x="3372" y="2063"/>
                </a:lnTo>
                <a:lnTo>
                  <a:pt x="3325" y="2097"/>
                </a:lnTo>
                <a:lnTo>
                  <a:pt x="3274" y="2133"/>
                </a:lnTo>
                <a:lnTo>
                  <a:pt x="3221" y="2175"/>
                </a:lnTo>
                <a:lnTo>
                  <a:pt x="3166" y="2221"/>
                </a:lnTo>
                <a:lnTo>
                  <a:pt x="3115" y="2266"/>
                </a:lnTo>
                <a:lnTo>
                  <a:pt x="3071" y="2313"/>
                </a:lnTo>
                <a:lnTo>
                  <a:pt x="3032" y="2363"/>
                </a:lnTo>
                <a:lnTo>
                  <a:pt x="2998" y="2413"/>
                </a:lnTo>
                <a:lnTo>
                  <a:pt x="2966" y="2465"/>
                </a:lnTo>
                <a:lnTo>
                  <a:pt x="2937" y="2519"/>
                </a:lnTo>
                <a:lnTo>
                  <a:pt x="2911" y="2574"/>
                </a:lnTo>
                <a:lnTo>
                  <a:pt x="2883" y="2629"/>
                </a:lnTo>
                <a:lnTo>
                  <a:pt x="2856" y="2685"/>
                </a:lnTo>
                <a:lnTo>
                  <a:pt x="2828" y="2742"/>
                </a:lnTo>
                <a:lnTo>
                  <a:pt x="2798" y="2799"/>
                </a:lnTo>
                <a:lnTo>
                  <a:pt x="2764" y="2857"/>
                </a:lnTo>
                <a:lnTo>
                  <a:pt x="2728" y="2915"/>
                </a:lnTo>
                <a:lnTo>
                  <a:pt x="2686" y="2972"/>
                </a:lnTo>
                <a:lnTo>
                  <a:pt x="2639" y="3030"/>
                </a:lnTo>
                <a:lnTo>
                  <a:pt x="2586" y="3085"/>
                </a:lnTo>
                <a:lnTo>
                  <a:pt x="2524" y="3141"/>
                </a:lnTo>
                <a:lnTo>
                  <a:pt x="2455" y="3197"/>
                </a:lnTo>
                <a:lnTo>
                  <a:pt x="2405" y="3236"/>
                </a:lnTo>
                <a:lnTo>
                  <a:pt x="2353" y="3275"/>
                </a:lnTo>
                <a:lnTo>
                  <a:pt x="2299" y="3315"/>
                </a:lnTo>
                <a:lnTo>
                  <a:pt x="2246" y="3354"/>
                </a:lnTo>
                <a:lnTo>
                  <a:pt x="2188" y="3392"/>
                </a:lnTo>
                <a:lnTo>
                  <a:pt x="2130" y="3430"/>
                </a:lnTo>
                <a:lnTo>
                  <a:pt x="2069" y="3464"/>
                </a:lnTo>
                <a:lnTo>
                  <a:pt x="2006" y="3498"/>
                </a:lnTo>
                <a:lnTo>
                  <a:pt x="1940" y="3530"/>
                </a:lnTo>
                <a:lnTo>
                  <a:pt x="1871" y="3559"/>
                </a:lnTo>
                <a:lnTo>
                  <a:pt x="1800" y="3586"/>
                </a:lnTo>
                <a:lnTo>
                  <a:pt x="1726" y="3609"/>
                </a:lnTo>
                <a:lnTo>
                  <a:pt x="1648" y="3629"/>
                </a:lnTo>
                <a:lnTo>
                  <a:pt x="1567" y="3646"/>
                </a:lnTo>
                <a:lnTo>
                  <a:pt x="1483" y="3657"/>
                </a:lnTo>
                <a:lnTo>
                  <a:pt x="1395" y="3665"/>
                </a:lnTo>
                <a:lnTo>
                  <a:pt x="1303" y="3668"/>
                </a:lnTo>
                <a:lnTo>
                  <a:pt x="1207" y="3665"/>
                </a:lnTo>
                <a:lnTo>
                  <a:pt x="1108" y="3658"/>
                </a:lnTo>
                <a:lnTo>
                  <a:pt x="1005" y="3644"/>
                </a:lnTo>
                <a:lnTo>
                  <a:pt x="896" y="3625"/>
                </a:lnTo>
                <a:lnTo>
                  <a:pt x="813" y="3604"/>
                </a:lnTo>
                <a:lnTo>
                  <a:pt x="735" y="3577"/>
                </a:lnTo>
                <a:lnTo>
                  <a:pt x="659" y="3547"/>
                </a:lnTo>
                <a:lnTo>
                  <a:pt x="590" y="3509"/>
                </a:lnTo>
                <a:lnTo>
                  <a:pt x="524" y="3469"/>
                </a:lnTo>
                <a:lnTo>
                  <a:pt x="464" y="3423"/>
                </a:lnTo>
                <a:lnTo>
                  <a:pt x="407" y="3374"/>
                </a:lnTo>
                <a:lnTo>
                  <a:pt x="354" y="3321"/>
                </a:lnTo>
                <a:lnTo>
                  <a:pt x="305" y="3264"/>
                </a:lnTo>
                <a:lnTo>
                  <a:pt x="261" y="3205"/>
                </a:lnTo>
                <a:lnTo>
                  <a:pt x="220" y="3144"/>
                </a:lnTo>
                <a:lnTo>
                  <a:pt x="183" y="3081"/>
                </a:lnTo>
                <a:lnTo>
                  <a:pt x="149" y="3016"/>
                </a:lnTo>
                <a:lnTo>
                  <a:pt x="120" y="2949"/>
                </a:lnTo>
                <a:lnTo>
                  <a:pt x="93" y="2882"/>
                </a:lnTo>
                <a:lnTo>
                  <a:pt x="71" y="2813"/>
                </a:lnTo>
                <a:lnTo>
                  <a:pt x="52" y="2744"/>
                </a:lnTo>
                <a:lnTo>
                  <a:pt x="35" y="2675"/>
                </a:lnTo>
                <a:lnTo>
                  <a:pt x="22" y="2607"/>
                </a:lnTo>
                <a:lnTo>
                  <a:pt x="13" y="2540"/>
                </a:lnTo>
                <a:lnTo>
                  <a:pt x="6" y="2475"/>
                </a:lnTo>
                <a:lnTo>
                  <a:pt x="1" y="2409"/>
                </a:lnTo>
                <a:lnTo>
                  <a:pt x="0" y="2346"/>
                </a:lnTo>
                <a:lnTo>
                  <a:pt x="1" y="2286"/>
                </a:lnTo>
                <a:lnTo>
                  <a:pt x="6" y="2228"/>
                </a:lnTo>
                <a:lnTo>
                  <a:pt x="13" y="2174"/>
                </a:lnTo>
                <a:lnTo>
                  <a:pt x="21" y="2122"/>
                </a:lnTo>
                <a:lnTo>
                  <a:pt x="32" y="2075"/>
                </a:lnTo>
                <a:lnTo>
                  <a:pt x="45" y="2027"/>
                </a:lnTo>
                <a:lnTo>
                  <a:pt x="60" y="1978"/>
                </a:lnTo>
                <a:lnTo>
                  <a:pt x="79" y="1928"/>
                </a:lnTo>
                <a:lnTo>
                  <a:pt x="100" y="1878"/>
                </a:lnTo>
                <a:lnTo>
                  <a:pt x="124" y="1828"/>
                </a:lnTo>
                <a:lnTo>
                  <a:pt x="152" y="1778"/>
                </a:lnTo>
                <a:lnTo>
                  <a:pt x="181" y="1727"/>
                </a:lnTo>
                <a:lnTo>
                  <a:pt x="215" y="1679"/>
                </a:lnTo>
                <a:lnTo>
                  <a:pt x="252" y="1630"/>
                </a:lnTo>
                <a:lnTo>
                  <a:pt x="293" y="1582"/>
                </a:lnTo>
                <a:lnTo>
                  <a:pt x="336" y="1535"/>
                </a:lnTo>
                <a:lnTo>
                  <a:pt x="385" y="1489"/>
                </a:lnTo>
                <a:lnTo>
                  <a:pt x="436" y="1446"/>
                </a:lnTo>
                <a:lnTo>
                  <a:pt x="492" y="1404"/>
                </a:lnTo>
                <a:lnTo>
                  <a:pt x="551" y="1364"/>
                </a:lnTo>
                <a:lnTo>
                  <a:pt x="615" y="1326"/>
                </a:lnTo>
                <a:lnTo>
                  <a:pt x="683" y="1291"/>
                </a:lnTo>
                <a:lnTo>
                  <a:pt x="756" y="1259"/>
                </a:lnTo>
                <a:lnTo>
                  <a:pt x="834" y="1230"/>
                </a:lnTo>
                <a:lnTo>
                  <a:pt x="914" y="1203"/>
                </a:lnTo>
                <a:lnTo>
                  <a:pt x="1002" y="1181"/>
                </a:lnTo>
                <a:lnTo>
                  <a:pt x="1093" y="1161"/>
                </a:lnTo>
                <a:lnTo>
                  <a:pt x="1190" y="1146"/>
                </a:lnTo>
                <a:lnTo>
                  <a:pt x="1291" y="1135"/>
                </a:lnTo>
                <a:lnTo>
                  <a:pt x="1398" y="1128"/>
                </a:lnTo>
                <a:lnTo>
                  <a:pt x="1511" y="1127"/>
                </a:lnTo>
                <a:lnTo>
                  <a:pt x="1628" y="1129"/>
                </a:lnTo>
                <a:lnTo>
                  <a:pt x="1752" y="1136"/>
                </a:lnTo>
                <a:lnTo>
                  <a:pt x="1827" y="1135"/>
                </a:lnTo>
                <a:lnTo>
                  <a:pt x="1899" y="1128"/>
                </a:lnTo>
                <a:lnTo>
                  <a:pt x="1964" y="1117"/>
                </a:lnTo>
                <a:lnTo>
                  <a:pt x="2025" y="1100"/>
                </a:lnTo>
                <a:lnTo>
                  <a:pt x="2083" y="1081"/>
                </a:lnTo>
                <a:lnTo>
                  <a:pt x="2136" y="1055"/>
                </a:lnTo>
                <a:lnTo>
                  <a:pt x="2184" y="1029"/>
                </a:lnTo>
                <a:lnTo>
                  <a:pt x="2232" y="997"/>
                </a:lnTo>
                <a:lnTo>
                  <a:pt x="2275" y="963"/>
                </a:lnTo>
                <a:lnTo>
                  <a:pt x="2317" y="927"/>
                </a:lnTo>
                <a:lnTo>
                  <a:pt x="2356" y="888"/>
                </a:lnTo>
                <a:lnTo>
                  <a:pt x="2393" y="848"/>
                </a:lnTo>
                <a:lnTo>
                  <a:pt x="2430" y="805"/>
                </a:lnTo>
                <a:lnTo>
                  <a:pt x="2466" y="760"/>
                </a:lnTo>
                <a:lnTo>
                  <a:pt x="2499" y="715"/>
                </a:lnTo>
                <a:lnTo>
                  <a:pt x="2534" y="669"/>
                </a:lnTo>
                <a:lnTo>
                  <a:pt x="2568" y="622"/>
                </a:lnTo>
                <a:lnTo>
                  <a:pt x="2602" y="576"/>
                </a:lnTo>
                <a:lnTo>
                  <a:pt x="2637" y="529"/>
                </a:lnTo>
                <a:lnTo>
                  <a:pt x="2674" y="483"/>
                </a:lnTo>
                <a:lnTo>
                  <a:pt x="2711" y="437"/>
                </a:lnTo>
                <a:lnTo>
                  <a:pt x="2750" y="392"/>
                </a:lnTo>
                <a:lnTo>
                  <a:pt x="2791" y="347"/>
                </a:lnTo>
                <a:lnTo>
                  <a:pt x="2835" y="305"/>
                </a:lnTo>
                <a:lnTo>
                  <a:pt x="2881" y="266"/>
                </a:lnTo>
                <a:lnTo>
                  <a:pt x="2930" y="229"/>
                </a:lnTo>
                <a:lnTo>
                  <a:pt x="2983" y="193"/>
                </a:lnTo>
                <a:lnTo>
                  <a:pt x="3040" y="161"/>
                </a:lnTo>
                <a:lnTo>
                  <a:pt x="3100" y="131"/>
                </a:lnTo>
                <a:lnTo>
                  <a:pt x="3159" y="108"/>
                </a:lnTo>
                <a:lnTo>
                  <a:pt x="3217" y="85"/>
                </a:lnTo>
                <a:lnTo>
                  <a:pt x="3279" y="64"/>
                </a:lnTo>
                <a:lnTo>
                  <a:pt x="3340" y="46"/>
                </a:lnTo>
                <a:lnTo>
                  <a:pt x="3401" y="31"/>
                </a:lnTo>
                <a:lnTo>
                  <a:pt x="3464" y="18"/>
                </a:lnTo>
                <a:lnTo>
                  <a:pt x="3527" y="9"/>
                </a:lnTo>
                <a:lnTo>
                  <a:pt x="3589" y="3"/>
                </a:lnTo>
                <a:lnTo>
                  <a:pt x="3654"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4" name="Freeform 10"/>
          <p:cNvSpPr>
            <a:spLocks/>
          </p:cNvSpPr>
          <p:nvPr/>
        </p:nvSpPr>
        <p:spPr bwMode="auto">
          <a:xfrm>
            <a:off x="457200" y="1864360"/>
            <a:ext cx="4095750" cy="4254500"/>
          </a:xfrm>
          <a:custGeom>
            <a:avLst/>
            <a:gdLst/>
            <a:ahLst/>
            <a:cxnLst>
              <a:cxn ang="0">
                <a:pos x="2337" y="2"/>
              </a:cxn>
              <a:cxn ang="0">
                <a:pos x="2537" y="22"/>
              </a:cxn>
              <a:cxn ang="0">
                <a:pos x="2721" y="63"/>
              </a:cxn>
              <a:cxn ang="0">
                <a:pos x="2887" y="128"/>
              </a:cxn>
              <a:cxn ang="0">
                <a:pos x="3030" y="220"/>
              </a:cxn>
              <a:cxn ang="0">
                <a:pos x="3147" y="339"/>
              </a:cxn>
              <a:cxn ang="0">
                <a:pos x="3232" y="491"/>
              </a:cxn>
              <a:cxn ang="0">
                <a:pos x="3270" y="614"/>
              </a:cxn>
              <a:cxn ang="0">
                <a:pos x="3277" y="661"/>
              </a:cxn>
              <a:cxn ang="0">
                <a:pos x="3288" y="756"/>
              </a:cxn>
              <a:cxn ang="0">
                <a:pos x="3300" y="893"/>
              </a:cxn>
              <a:cxn ang="0">
                <a:pos x="3308" y="1065"/>
              </a:cxn>
              <a:cxn ang="0">
                <a:pos x="3309" y="1262"/>
              </a:cxn>
              <a:cxn ang="0">
                <a:pos x="3298" y="1478"/>
              </a:cxn>
              <a:cxn ang="0">
                <a:pos x="3271" y="1703"/>
              </a:cxn>
              <a:cxn ang="0">
                <a:pos x="3242" y="1859"/>
              </a:cxn>
              <a:cxn ang="0">
                <a:pos x="3236" y="1910"/>
              </a:cxn>
              <a:cxn ang="0">
                <a:pos x="3215" y="2011"/>
              </a:cxn>
              <a:cxn ang="0">
                <a:pos x="3174" y="2153"/>
              </a:cxn>
              <a:cxn ang="0">
                <a:pos x="3105" y="2323"/>
              </a:cxn>
              <a:cxn ang="0">
                <a:pos x="3000" y="2512"/>
              </a:cxn>
              <a:cxn ang="0">
                <a:pos x="2878" y="2676"/>
              </a:cxn>
              <a:cxn ang="0">
                <a:pos x="2778" y="2790"/>
              </a:cxn>
              <a:cxn ang="0">
                <a:pos x="2664" y="2911"/>
              </a:cxn>
              <a:cxn ang="0">
                <a:pos x="2532" y="3033"/>
              </a:cxn>
              <a:cxn ang="0">
                <a:pos x="2381" y="3150"/>
              </a:cxn>
              <a:cxn ang="0">
                <a:pos x="2207" y="3255"/>
              </a:cxn>
              <a:cxn ang="0">
                <a:pos x="2008" y="3342"/>
              </a:cxn>
              <a:cxn ang="0">
                <a:pos x="1781" y="3405"/>
              </a:cxn>
              <a:cxn ang="0">
                <a:pos x="1524" y="3435"/>
              </a:cxn>
              <a:cxn ang="0">
                <a:pos x="1273" y="3425"/>
              </a:cxn>
              <a:cxn ang="0">
                <a:pos x="1054" y="3370"/>
              </a:cxn>
              <a:cxn ang="0">
                <a:pos x="856" y="3274"/>
              </a:cxn>
              <a:cxn ang="0">
                <a:pos x="679" y="3143"/>
              </a:cxn>
              <a:cxn ang="0">
                <a:pos x="524" y="2984"/>
              </a:cxn>
              <a:cxn ang="0">
                <a:pos x="389" y="2805"/>
              </a:cxn>
              <a:cxn ang="0">
                <a:pos x="274" y="2613"/>
              </a:cxn>
              <a:cxn ang="0">
                <a:pos x="180" y="2412"/>
              </a:cxn>
              <a:cxn ang="0">
                <a:pos x="107" y="2211"/>
              </a:cxn>
              <a:cxn ang="0">
                <a:pos x="52" y="2016"/>
              </a:cxn>
              <a:cxn ang="0">
                <a:pos x="17" y="1834"/>
              </a:cxn>
              <a:cxn ang="0">
                <a:pos x="1" y="1672"/>
              </a:cxn>
              <a:cxn ang="0">
                <a:pos x="8" y="1494"/>
              </a:cxn>
              <a:cxn ang="0">
                <a:pos x="50" y="1295"/>
              </a:cxn>
              <a:cxn ang="0">
                <a:pos x="130" y="1091"/>
              </a:cxn>
              <a:cxn ang="0">
                <a:pos x="244" y="890"/>
              </a:cxn>
              <a:cxn ang="0">
                <a:pos x="396" y="698"/>
              </a:cxn>
              <a:cxn ang="0">
                <a:pos x="583" y="519"/>
              </a:cxn>
              <a:cxn ang="0">
                <a:pos x="807" y="359"/>
              </a:cxn>
              <a:cxn ang="0">
                <a:pos x="1066" y="225"/>
              </a:cxn>
              <a:cxn ang="0">
                <a:pos x="1361" y="121"/>
              </a:cxn>
              <a:cxn ang="0">
                <a:pos x="1614" y="65"/>
              </a:cxn>
              <a:cxn ang="0">
                <a:pos x="1835" y="28"/>
              </a:cxn>
              <a:cxn ang="0">
                <a:pos x="2126" y="2"/>
              </a:cxn>
            </a:cxnLst>
            <a:rect l="0" t="0" r="r" b="b"/>
            <a:pathLst>
              <a:path w="3310" h="3437">
                <a:moveTo>
                  <a:pt x="2198" y="0"/>
                </a:moveTo>
                <a:lnTo>
                  <a:pt x="2268" y="0"/>
                </a:lnTo>
                <a:lnTo>
                  <a:pt x="2337" y="2"/>
                </a:lnTo>
                <a:lnTo>
                  <a:pt x="2405" y="6"/>
                </a:lnTo>
                <a:lnTo>
                  <a:pt x="2472" y="12"/>
                </a:lnTo>
                <a:lnTo>
                  <a:pt x="2537" y="22"/>
                </a:lnTo>
                <a:lnTo>
                  <a:pt x="2600" y="32"/>
                </a:lnTo>
                <a:lnTo>
                  <a:pt x="2662" y="46"/>
                </a:lnTo>
                <a:lnTo>
                  <a:pt x="2721" y="63"/>
                </a:lnTo>
                <a:lnTo>
                  <a:pt x="2779" y="82"/>
                </a:lnTo>
                <a:lnTo>
                  <a:pt x="2835" y="104"/>
                </a:lnTo>
                <a:lnTo>
                  <a:pt x="2887" y="128"/>
                </a:lnTo>
                <a:lnTo>
                  <a:pt x="2937" y="155"/>
                </a:lnTo>
                <a:lnTo>
                  <a:pt x="2985" y="185"/>
                </a:lnTo>
                <a:lnTo>
                  <a:pt x="3030" y="220"/>
                </a:lnTo>
                <a:lnTo>
                  <a:pt x="3072" y="257"/>
                </a:lnTo>
                <a:lnTo>
                  <a:pt x="3111" y="296"/>
                </a:lnTo>
                <a:lnTo>
                  <a:pt x="3147" y="339"/>
                </a:lnTo>
                <a:lnTo>
                  <a:pt x="3178" y="386"/>
                </a:lnTo>
                <a:lnTo>
                  <a:pt x="3206" y="437"/>
                </a:lnTo>
                <a:lnTo>
                  <a:pt x="3232" y="491"/>
                </a:lnTo>
                <a:lnTo>
                  <a:pt x="3253" y="549"/>
                </a:lnTo>
                <a:lnTo>
                  <a:pt x="3269" y="611"/>
                </a:lnTo>
                <a:lnTo>
                  <a:pt x="3270" y="614"/>
                </a:lnTo>
                <a:lnTo>
                  <a:pt x="3271" y="623"/>
                </a:lnTo>
                <a:lnTo>
                  <a:pt x="3273" y="639"/>
                </a:lnTo>
                <a:lnTo>
                  <a:pt x="3277" y="661"/>
                </a:lnTo>
                <a:lnTo>
                  <a:pt x="3280" y="687"/>
                </a:lnTo>
                <a:lnTo>
                  <a:pt x="3284" y="720"/>
                </a:lnTo>
                <a:lnTo>
                  <a:pt x="3288" y="756"/>
                </a:lnTo>
                <a:lnTo>
                  <a:pt x="3292" y="798"/>
                </a:lnTo>
                <a:lnTo>
                  <a:pt x="3297" y="844"/>
                </a:lnTo>
                <a:lnTo>
                  <a:pt x="3300" y="893"/>
                </a:lnTo>
                <a:lnTo>
                  <a:pt x="3304" y="948"/>
                </a:lnTo>
                <a:lnTo>
                  <a:pt x="3306" y="1004"/>
                </a:lnTo>
                <a:lnTo>
                  <a:pt x="3308" y="1065"/>
                </a:lnTo>
                <a:lnTo>
                  <a:pt x="3310" y="1128"/>
                </a:lnTo>
                <a:lnTo>
                  <a:pt x="3310" y="1194"/>
                </a:lnTo>
                <a:lnTo>
                  <a:pt x="3309" y="1262"/>
                </a:lnTo>
                <a:lnTo>
                  <a:pt x="3307" y="1332"/>
                </a:lnTo>
                <a:lnTo>
                  <a:pt x="3303" y="1405"/>
                </a:lnTo>
                <a:lnTo>
                  <a:pt x="3298" y="1478"/>
                </a:lnTo>
                <a:lnTo>
                  <a:pt x="3291" y="1552"/>
                </a:lnTo>
                <a:lnTo>
                  <a:pt x="3282" y="1628"/>
                </a:lnTo>
                <a:lnTo>
                  <a:pt x="3271" y="1703"/>
                </a:lnTo>
                <a:lnTo>
                  <a:pt x="3258" y="1780"/>
                </a:lnTo>
                <a:lnTo>
                  <a:pt x="3242" y="1856"/>
                </a:lnTo>
                <a:lnTo>
                  <a:pt x="3242" y="1859"/>
                </a:lnTo>
                <a:lnTo>
                  <a:pt x="3241" y="1870"/>
                </a:lnTo>
                <a:lnTo>
                  <a:pt x="3239" y="1888"/>
                </a:lnTo>
                <a:lnTo>
                  <a:pt x="3236" y="1910"/>
                </a:lnTo>
                <a:lnTo>
                  <a:pt x="3231" y="1939"/>
                </a:lnTo>
                <a:lnTo>
                  <a:pt x="3223" y="1972"/>
                </a:lnTo>
                <a:lnTo>
                  <a:pt x="3215" y="2011"/>
                </a:lnTo>
                <a:lnTo>
                  <a:pt x="3203" y="2054"/>
                </a:lnTo>
                <a:lnTo>
                  <a:pt x="3190" y="2101"/>
                </a:lnTo>
                <a:lnTo>
                  <a:pt x="3174" y="2153"/>
                </a:lnTo>
                <a:lnTo>
                  <a:pt x="3154" y="2207"/>
                </a:lnTo>
                <a:lnTo>
                  <a:pt x="3131" y="2264"/>
                </a:lnTo>
                <a:lnTo>
                  <a:pt x="3105" y="2323"/>
                </a:lnTo>
                <a:lnTo>
                  <a:pt x="3073" y="2384"/>
                </a:lnTo>
                <a:lnTo>
                  <a:pt x="3039" y="2447"/>
                </a:lnTo>
                <a:lnTo>
                  <a:pt x="3000" y="2512"/>
                </a:lnTo>
                <a:lnTo>
                  <a:pt x="2956" y="2577"/>
                </a:lnTo>
                <a:lnTo>
                  <a:pt x="2908" y="2642"/>
                </a:lnTo>
                <a:lnTo>
                  <a:pt x="2878" y="2676"/>
                </a:lnTo>
                <a:lnTo>
                  <a:pt x="2846" y="2713"/>
                </a:lnTo>
                <a:lnTo>
                  <a:pt x="2813" y="2751"/>
                </a:lnTo>
                <a:lnTo>
                  <a:pt x="2778" y="2790"/>
                </a:lnTo>
                <a:lnTo>
                  <a:pt x="2741" y="2829"/>
                </a:lnTo>
                <a:lnTo>
                  <a:pt x="2704" y="2870"/>
                </a:lnTo>
                <a:lnTo>
                  <a:pt x="2664" y="2911"/>
                </a:lnTo>
                <a:lnTo>
                  <a:pt x="2622" y="2952"/>
                </a:lnTo>
                <a:lnTo>
                  <a:pt x="2578" y="2993"/>
                </a:lnTo>
                <a:lnTo>
                  <a:pt x="2532" y="3033"/>
                </a:lnTo>
                <a:lnTo>
                  <a:pt x="2484" y="3072"/>
                </a:lnTo>
                <a:lnTo>
                  <a:pt x="2433" y="3112"/>
                </a:lnTo>
                <a:lnTo>
                  <a:pt x="2381" y="3150"/>
                </a:lnTo>
                <a:lnTo>
                  <a:pt x="2325" y="3187"/>
                </a:lnTo>
                <a:lnTo>
                  <a:pt x="2268" y="3221"/>
                </a:lnTo>
                <a:lnTo>
                  <a:pt x="2207" y="3255"/>
                </a:lnTo>
                <a:lnTo>
                  <a:pt x="2143" y="3286"/>
                </a:lnTo>
                <a:lnTo>
                  <a:pt x="2077" y="3315"/>
                </a:lnTo>
                <a:lnTo>
                  <a:pt x="2008" y="3342"/>
                </a:lnTo>
                <a:lnTo>
                  <a:pt x="1936" y="3366"/>
                </a:lnTo>
                <a:lnTo>
                  <a:pt x="1859" y="3387"/>
                </a:lnTo>
                <a:lnTo>
                  <a:pt x="1781" y="3405"/>
                </a:lnTo>
                <a:lnTo>
                  <a:pt x="1699" y="3418"/>
                </a:lnTo>
                <a:lnTo>
                  <a:pt x="1613" y="3429"/>
                </a:lnTo>
                <a:lnTo>
                  <a:pt x="1524" y="3435"/>
                </a:lnTo>
                <a:lnTo>
                  <a:pt x="1431" y="3437"/>
                </a:lnTo>
                <a:lnTo>
                  <a:pt x="1350" y="3434"/>
                </a:lnTo>
                <a:lnTo>
                  <a:pt x="1273" y="3425"/>
                </a:lnTo>
                <a:lnTo>
                  <a:pt x="1197" y="3412"/>
                </a:lnTo>
                <a:lnTo>
                  <a:pt x="1124" y="3393"/>
                </a:lnTo>
                <a:lnTo>
                  <a:pt x="1054" y="3370"/>
                </a:lnTo>
                <a:lnTo>
                  <a:pt x="986" y="3342"/>
                </a:lnTo>
                <a:lnTo>
                  <a:pt x="920" y="3310"/>
                </a:lnTo>
                <a:lnTo>
                  <a:pt x="856" y="3274"/>
                </a:lnTo>
                <a:lnTo>
                  <a:pt x="795" y="3234"/>
                </a:lnTo>
                <a:lnTo>
                  <a:pt x="735" y="3190"/>
                </a:lnTo>
                <a:lnTo>
                  <a:pt x="679" y="3143"/>
                </a:lnTo>
                <a:lnTo>
                  <a:pt x="625" y="3092"/>
                </a:lnTo>
                <a:lnTo>
                  <a:pt x="573" y="3040"/>
                </a:lnTo>
                <a:lnTo>
                  <a:pt x="524" y="2984"/>
                </a:lnTo>
                <a:lnTo>
                  <a:pt x="477" y="2927"/>
                </a:lnTo>
                <a:lnTo>
                  <a:pt x="432" y="2867"/>
                </a:lnTo>
                <a:lnTo>
                  <a:pt x="389" y="2805"/>
                </a:lnTo>
                <a:lnTo>
                  <a:pt x="349" y="2742"/>
                </a:lnTo>
                <a:lnTo>
                  <a:pt x="310" y="2679"/>
                </a:lnTo>
                <a:lnTo>
                  <a:pt x="274" y="2613"/>
                </a:lnTo>
                <a:lnTo>
                  <a:pt x="241" y="2547"/>
                </a:lnTo>
                <a:lnTo>
                  <a:pt x="209" y="2480"/>
                </a:lnTo>
                <a:lnTo>
                  <a:pt x="180" y="2412"/>
                </a:lnTo>
                <a:lnTo>
                  <a:pt x="154" y="2345"/>
                </a:lnTo>
                <a:lnTo>
                  <a:pt x="129" y="2278"/>
                </a:lnTo>
                <a:lnTo>
                  <a:pt x="107" y="2211"/>
                </a:lnTo>
                <a:lnTo>
                  <a:pt x="86" y="2145"/>
                </a:lnTo>
                <a:lnTo>
                  <a:pt x="68" y="2080"/>
                </a:lnTo>
                <a:lnTo>
                  <a:pt x="52" y="2016"/>
                </a:lnTo>
                <a:lnTo>
                  <a:pt x="38" y="1954"/>
                </a:lnTo>
                <a:lnTo>
                  <a:pt x="26" y="1893"/>
                </a:lnTo>
                <a:lnTo>
                  <a:pt x="17" y="1834"/>
                </a:lnTo>
                <a:lnTo>
                  <a:pt x="9" y="1778"/>
                </a:lnTo>
                <a:lnTo>
                  <a:pt x="4" y="1723"/>
                </a:lnTo>
                <a:lnTo>
                  <a:pt x="1" y="1672"/>
                </a:lnTo>
                <a:lnTo>
                  <a:pt x="0" y="1623"/>
                </a:lnTo>
                <a:lnTo>
                  <a:pt x="2" y="1559"/>
                </a:lnTo>
                <a:lnTo>
                  <a:pt x="8" y="1494"/>
                </a:lnTo>
                <a:lnTo>
                  <a:pt x="18" y="1428"/>
                </a:lnTo>
                <a:lnTo>
                  <a:pt x="32" y="1362"/>
                </a:lnTo>
                <a:lnTo>
                  <a:pt x="50" y="1295"/>
                </a:lnTo>
                <a:lnTo>
                  <a:pt x="73" y="1227"/>
                </a:lnTo>
                <a:lnTo>
                  <a:pt x="99" y="1158"/>
                </a:lnTo>
                <a:lnTo>
                  <a:pt x="130" y="1091"/>
                </a:lnTo>
                <a:lnTo>
                  <a:pt x="163" y="1023"/>
                </a:lnTo>
                <a:lnTo>
                  <a:pt x="202" y="957"/>
                </a:lnTo>
                <a:lnTo>
                  <a:pt x="244" y="890"/>
                </a:lnTo>
                <a:lnTo>
                  <a:pt x="291" y="825"/>
                </a:lnTo>
                <a:lnTo>
                  <a:pt x="341" y="760"/>
                </a:lnTo>
                <a:lnTo>
                  <a:pt x="396" y="698"/>
                </a:lnTo>
                <a:lnTo>
                  <a:pt x="455" y="637"/>
                </a:lnTo>
                <a:lnTo>
                  <a:pt x="516" y="577"/>
                </a:lnTo>
                <a:lnTo>
                  <a:pt x="583" y="519"/>
                </a:lnTo>
                <a:lnTo>
                  <a:pt x="654" y="464"/>
                </a:lnTo>
                <a:lnTo>
                  <a:pt x="728" y="411"/>
                </a:lnTo>
                <a:lnTo>
                  <a:pt x="807" y="359"/>
                </a:lnTo>
                <a:lnTo>
                  <a:pt x="889" y="312"/>
                </a:lnTo>
                <a:lnTo>
                  <a:pt x="975" y="267"/>
                </a:lnTo>
                <a:lnTo>
                  <a:pt x="1066" y="225"/>
                </a:lnTo>
                <a:lnTo>
                  <a:pt x="1161" y="187"/>
                </a:lnTo>
                <a:lnTo>
                  <a:pt x="1259" y="153"/>
                </a:lnTo>
                <a:lnTo>
                  <a:pt x="1361" y="121"/>
                </a:lnTo>
                <a:lnTo>
                  <a:pt x="1468" y="95"/>
                </a:lnTo>
                <a:lnTo>
                  <a:pt x="1541" y="79"/>
                </a:lnTo>
                <a:lnTo>
                  <a:pt x="1614" y="65"/>
                </a:lnTo>
                <a:lnTo>
                  <a:pt x="1688" y="51"/>
                </a:lnTo>
                <a:lnTo>
                  <a:pt x="1761" y="39"/>
                </a:lnTo>
                <a:lnTo>
                  <a:pt x="1835" y="28"/>
                </a:lnTo>
                <a:lnTo>
                  <a:pt x="1982" y="11"/>
                </a:lnTo>
                <a:lnTo>
                  <a:pt x="2054" y="6"/>
                </a:lnTo>
                <a:lnTo>
                  <a:pt x="2126" y="2"/>
                </a:lnTo>
                <a:lnTo>
                  <a:pt x="2198" y="0"/>
                </a:ln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a:lstStyle/>
          <a:p>
            <a:pPr fontAlgn="auto">
              <a:spcBef>
                <a:spcPts val="0"/>
              </a:spcBef>
              <a:spcAft>
                <a:spcPts val="0"/>
              </a:spcAft>
              <a:defRPr/>
            </a:pPr>
            <a:endParaRPr lang="en-US">
              <a:latin typeface="+mn-lt"/>
              <a:cs typeface="+mn-cs"/>
            </a:endParaRPr>
          </a:p>
        </p:txBody>
      </p:sp>
    </p:spTree>
    <p:extLst>
      <p:ext uri="{BB962C8B-B14F-4D97-AF65-F5344CB8AC3E}">
        <p14:creationId xmlns:p14="http://schemas.microsoft.com/office/powerpoint/2010/main" val="23479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rtrait Notebook">
  <a:themeElements>
    <a:clrScheme name="Portrait 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fontScheme name="Portrait Notebook">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rtrait 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Portrait 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Portrait 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rtrait Notebook 4">
        <a:dk1>
          <a:srgbClr val="000066"/>
        </a:dk1>
        <a:lt1>
          <a:srgbClr val="FDEDFD"/>
        </a:lt1>
        <a:dk2>
          <a:srgbClr val="221304"/>
        </a:dk2>
        <a:lt2>
          <a:srgbClr val="F3D9F3"/>
        </a:lt2>
        <a:accent1>
          <a:srgbClr val="A1BD69"/>
        </a:accent1>
        <a:accent2>
          <a:srgbClr val="3694B6"/>
        </a:accent2>
        <a:accent3>
          <a:srgbClr val="FEF4FE"/>
        </a:accent3>
        <a:accent4>
          <a:srgbClr val="000056"/>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Portrait Notebook 5">
        <a:dk1>
          <a:srgbClr val="000000"/>
        </a:dk1>
        <a:lt1>
          <a:srgbClr val="EBF6FD"/>
        </a:lt1>
        <a:dk2>
          <a:srgbClr val="221304"/>
        </a:dk2>
        <a:lt2>
          <a:srgbClr val="CCECFF"/>
        </a:lt2>
        <a:accent1>
          <a:srgbClr val="A1BD69"/>
        </a:accent1>
        <a:accent2>
          <a:srgbClr val="3694B6"/>
        </a:accent2>
        <a:accent3>
          <a:srgbClr val="F3FAFE"/>
        </a:accent3>
        <a:accent4>
          <a:srgbClr val="000000"/>
        </a:accent4>
        <a:accent5>
          <a:srgbClr val="CDDBB9"/>
        </a:accent5>
        <a:accent6>
          <a:srgbClr val="3086A5"/>
        </a:accent6>
        <a:hlink>
          <a:srgbClr val="9191E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Designs\Portrait Notebook.pot</Template>
  <TotalTime>871</TotalTime>
  <Words>631</Words>
  <Application>Microsoft Office PowerPoint</Application>
  <PresentationFormat>عرض على الشاشة (3:4)‏</PresentationFormat>
  <Paragraphs>164</Paragraphs>
  <Slides>77</Slides>
  <Notes>12</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77</vt:i4>
      </vt:variant>
    </vt:vector>
  </HeadingPairs>
  <TitlesOfParts>
    <vt:vector size="85" baseType="lpstr">
      <vt:lpstr>Arial</vt:lpstr>
      <vt:lpstr>Calibri</vt:lpstr>
      <vt:lpstr>Century Gothic</vt:lpstr>
      <vt:lpstr>Impact</vt:lpstr>
      <vt:lpstr>Times</vt:lpstr>
      <vt:lpstr>Times New Roman</vt:lpstr>
      <vt:lpstr>Verdana</vt:lpstr>
      <vt:lpstr>Portrait Notebook</vt:lpstr>
      <vt:lpstr>Housing and Equipment Systems إيواء الحيوانات الزراعية وبيئتها</vt:lpstr>
      <vt:lpstr>مزارع اليوم يجب أن تطعم المليارات</vt:lpstr>
      <vt:lpstr>تطور تربية الأبقار الحلوب</vt:lpstr>
      <vt:lpstr>تطور تربية الدواجن</vt:lpstr>
      <vt:lpstr>علم الرعاية:    هو العلم الذي يدرس تأثير نماذج إيواء وبيئة الحيوان وطرائق توزيع العلف واستبعاد المخلفات وكسب الحليب أو    البيض   -نظم رعاية الحيوانات الزراعية: 1-نظام الرعاية المربوط: هو نظام تقليدي تكون فيه الأبقار مربوطة على مرابطها ولا تغادرها إلا عند التنسيق. - مزاياه: 1- يسمح بالعناية بالحيوان بشكل فردي. 2- يساعد الفني على إلقاء نظرة عامة على القطيع. 3- يمكن البيطري من تقديم المعالجة البيطرية للحيوان على المربط نفسه. 4- يوفر قدرا كبيرا من الراحة للحيوانات وبخاصة المريضة منها داخل الحظائر. 5- يؤمن توزيع المواد العلفية على الحيوانات بحسب إنتاجها  . </vt:lpstr>
      <vt:lpstr>مساوئ نظام الرعاية المربوط:  - لا يساعد هذا النظام على إجراء تخصص بالعمل من قبل العمال. 2- لا يؤمن هذا النظام ظروف عمل مناسبة وخاصة أثناء عملية الحلابة. 3- يقلل هذا النظام من إنتاجية العمل. 4- يصعب تحت ظروف النظام المربوط مراقبة دورة الشبق لدى الأبقار.</vt:lpstr>
      <vt:lpstr>عرض تقديمي في PowerPoint</vt:lpstr>
      <vt:lpstr>نظام الرعاية الطليق:  هو النظام الذي تكون فيه الحيوانات الزراعية طوال عمرها الإنتاجي حرة الحركة ضمن الحظائر أو على المرعى و لا تغادرها إلا عند الحلابة أو الولادة أو المعالجة أو التنسيق. </vt:lpstr>
      <vt:lpstr>نظام الرعاية الطليق</vt:lpstr>
      <vt:lpstr>- مزايا نظام الرعاية الطليق: 1- يسهل انتقال الحيوانات بين المناطق الوظيفية داخل الحظائر. 2- يؤمن حرية الحركة للحيوانات الزراعية والتي تساهم في تحسين معامل تحويل العلف, وبالتالي زيادة إنتاجها. 3- يؤثر بشكل إيجابي في سير عملية الولادة عند الحيوانات الزراعية الثديية بسبب الحركة عند الحوامل. 4- يسهل مراقبة الشبق وكشفه عند الحيوانات الزراعية. 5- يعد نظاما اقتصاديا لأنه يساهم في استثمار أمثل لمساحة الحظائر والمباني وتجهيزاتها.</vt:lpstr>
      <vt:lpstr>مساوئ نظام الرعاية الطليق:  1- يصعب في هذا النظام مراقبة الحيوانات والعناية بها بشكل فردي. 2- تدهور الإنتاج الكلي بسبب وجود الحيوانات عالية ومنخفضة الإنتاج في مجموعة واحدة. 3- عملية تبديل وتشكيل المجموعات الحيوانية حسب المرحلة الإنتاجية صعبة في هذا النظام. 4- لا يساعد هذا النظام على توزيع الحصص العلفية حسب الإنتاج.</vt:lpstr>
      <vt:lpstr>حظائر الحيوانات الزراعية ومبانيها: تختلف هذه الحظائر تبعاً لعدة عوامل منها نموذج الإيواء ,رأس المال , عرق الحيوان الزراعي ونوعه. -شروط إقامة المباني والحظائر: 1- اختيار موقع الحظائر والمباني: بحيث يفضل أن يكون اتجاهها جنوب- شرق, أو جنوب غرب وذلك لآن الجهة الشمالية باردة من ناحية, وكمية الضوء الداخلة من هذه الجهة تكون ضئيلة, كما يجب أن يؤمن الموقع سهولة الوصول لمخازن الأعلاف, سكن المشرفين , الطرق العامة والأسواق.</vt:lpstr>
      <vt:lpstr>2-مواد البناء المستخدمة: -يجب أن تتوافر في مواد البناء المستخدمة شروط ومواصفات معينة هي: - أن تمتاز مواد البناء بقابليتها تحمل الحمل الثقيل. - أن تكون لها قابلية كبيرة على العزل. - أن تمنع تسرب الرطوبة إلى الحظائر والمباني. - أن تكون أسعارها مقبولة.</vt:lpstr>
      <vt:lpstr>جدران الحظائر والمباني:  وتختلف تبعا للمنطقة ويراعى فيها ما يلي: - أن تبنى من الآجر أو الطين أو البلوك. -أن تكون ذات ناقلية ضعيفة للحرارة ولاتتأثر بالعوامل الجوية. - أن تغطى من الداخل بطبقة رقيقة من الإسمنت والرمل ( طينة). - طلاء الجدران بمادة كلسية لزيادة شدة الإضاءة داخل الحظائر ومنع تعشيش الحشرات داخلها. </vt:lpstr>
      <vt:lpstr>سقف الحظائر والمباني:  - ويصنع إما من الإسمنت المسلح أو الخشب أو الآجر الأحمر..........وتختلف سماكته باختلاف المناطق البيئية وشكله إما مائل أو مستوي. - أرضية الحظائر والمباني:  يجب أن ترتفع أرضية الحظائر والمباني بمقدار( 15-25 سم) عن الأراضي المباشرة وذلك من أجل سهولة تصريف السوائل من داخل الحظائر , ومنع تدفق مياه الأمطار لداخل الحظائر والمباني, وأن تكون سهلة التنظيف ودافئة لتقليل الفقد الحراري.</vt:lpstr>
      <vt:lpstr>مواصفات الحظائر والمباني الصحية:  1- يجب أن تكون واسعة لتأمين كمية الهواء اللازمة لتنفس الحيوانات الزراعية التي تختلف بحسب نوع الحيوان ووزنه الحي وفصل السنة. 2- يجب أن توفر الإضاءة الكافية ويفضل إنارتها في حظائر الأبقار ليلاً, بينما في حال الدواجن فيشترط إضاءتها لما لذلك من تأثير على الإنتاج. 3-يجب أن تكون أرضية الحظائر جافة ودافئة. 4- يجب أن تتوافر فيها ممرات توزيع العلف, ممر الخدمة, المعلف, المربط, المشرب أو المنهل , إضافة لتوفر بابان عريضان لسهولة دخول وخروج الحيوان.  </vt:lpstr>
      <vt:lpstr>توافر المناطق الوظيفية الضرورية</vt:lpstr>
      <vt:lpstr>عرض تقديمي في PowerPoint</vt:lpstr>
      <vt:lpstr>حظائر الأبقار</vt:lpstr>
      <vt:lpstr>نظام الإيواء المغلق</vt:lpstr>
      <vt:lpstr>نظام الإيواء المغلق</vt:lpstr>
      <vt:lpstr>نظم رعاية الحيوانات الزراعية</vt:lpstr>
      <vt:lpstr>نظام التربية نصف المغلق</vt:lpstr>
      <vt:lpstr>نظم تربية الخنازير</vt:lpstr>
      <vt:lpstr>نظم تربية الدواجن</vt:lpstr>
      <vt:lpstr>مخطط أساسي لحظيرة أبقار</vt:lpstr>
      <vt:lpstr>تجهيزات حظائر الأبقار: - المربط أو المضجع: وهو المكان المحدد من أرضية الحظيرة والذي يربط ويضطجع فوقه الحيوان( النظام المربوط) , أو يضطجع فوقه الحيوان , ويتحدد بفواصل أو حواجز معدنية, وله ثلاثة أنواع: 1- القصير: تختلف أبعاده بحسب عرق الحيوان,حيث يتراوح طوله ( 150-170 سم) , وعرضه (100-120 سم). 2- المتوسط : طوله( 190-210 سم) وعرضه(100- 120 سم). 3- الطويل: طوله ( 225-260 سم) وعرضه ( 120- 125 سم) , وهو قليل الانتشار بسبب تكاليفه العالية, وتعريض الحيوانات للاتساخ بسبب(المرمغة)  </vt:lpstr>
      <vt:lpstr>المربط الطويل أو المكعب</vt:lpstr>
      <vt:lpstr>- أدوات الربط أو الزنق: وهي الأدوات المستخدمة في تحديد حركة الحيوانات على المربط ( الرسن). - الحواجز أو الفواصل المعدنية: وهي مواسير معدنية تختلف بالقطر باختلاف عمر الحيوان , وتستخدم لفصل الخلجان وتحديد مساحة المسارح. - المعلف: وهو المكان الذي يتناول منه الحيوان العلف, ويراعى فيه أن يتسع لكامل الحصة الحيوانية للحيوان, طول(40-120سم) وعرض(30-100). - ممر الخدمة وتوزيع العلف:  - المشرب أو المنهل: - مجرى المخلفات: - المحلب:</vt:lpstr>
      <vt:lpstr>المشرب أو المنهل</vt:lpstr>
      <vt:lpstr>المعلف الجماعي</vt:lpstr>
      <vt:lpstr>المعلف الفردي</vt:lpstr>
      <vt:lpstr>المحلب</vt:lpstr>
      <vt:lpstr>أدوات الربط أو الزنق</vt:lpstr>
      <vt:lpstr>عرض تقديمي في PowerPoint</vt:lpstr>
      <vt:lpstr>مخطط تجهيز ومقاسات الجدران</vt:lpstr>
      <vt:lpstr>مخطط تزويد الأرضيات بالتدفئة</vt:lpstr>
      <vt:lpstr>مخطط تقسيم مساحات الاضطجاع- المرابط وبوابات الدخول والخروج</vt:lpstr>
      <vt:lpstr>مخطط تنظيم مصارف التنظيف</vt:lpstr>
      <vt:lpstr>حظائر الدجاج وتجهيزاتها  يقصد بها الأماكن المخصصة لإيواء الدجاج وتقديم الرعاية المناسبة له سواء كان الغرض الإنتاجي إنتاج لحم ( فروج) أو إنتاج بيض ( بياض-أمهات), وتقسم حظائر الدجاج لقسمين: -حظائر مغلقة: وهي الحظائر المعزولة تماماً عن الوسط الخارجي وتؤمن التهوية إما بسحب أو بدفع الهواء, والإضاءة اصطناعية باستخدام اللمبات. - حظائر مفتوحة: وفيها تعتمد في تهويتها وإضاءتها على النوافذ الموجودة  على الجدران الطولية للحظائر.</vt:lpstr>
      <vt:lpstr>إنشاء حظائر الدواجن مع ملحقاتها</vt:lpstr>
      <vt:lpstr>نظام التربية الأرضية في حظائر الدواجن ( حظائر مفتوحة)</vt:lpstr>
      <vt:lpstr>نظام التربية في بطاريات  ( حظائر مغلقة)</vt:lpstr>
      <vt:lpstr>حظائر دجاج مفتوحة</vt:lpstr>
      <vt:lpstr>سحب الهواء في الحظائر المغلقة</vt:lpstr>
      <vt:lpstr>استخدام المراوح لدفع الهواء في الحظائر المفتوحة</vt:lpstr>
      <vt:lpstr>مبنى المفرخات: هو المكان الذي توضع فيه آلات التفريخ ويشترط فيه 1- أن تكون أرضية المبنى ثابتة ومستوية وبعيدة عن الارتجاج والضوضاء. 2- يجب أن يكون المبنى بعيداً عن التيارات الهوائية وأشعة الشمس المباشرة. 3- يجب أن تكون حرارة الغرف داخل المبنى( 16-20 درجة مئوية)  ونسبة الرطوبة (55- 60 %). 4- أن تكون مزودة بالمحركات الكهربائية الاحتياطية. 5- توافر أجهزة التهوية الكافية والمياه المعقمة.  </vt:lpstr>
      <vt:lpstr>مبنى المفرخات</vt:lpstr>
      <vt:lpstr>المفرخات: وهي صناديق معزولة تحضن بيض التفريخ من عمر يوم حتى الفقس, وتصنع من المعدن والخشب ويجب أن تؤمن هذه المفرخات الاحتياجات اللازمة للتفريخ من حرارة ورطوبة وتهوية وتقليب, وتختلف حجم المفرخات فمنها الصغيرة(50-100 بيضة) ومتوسطة (600-1000 بيضة) وكبيرة (5000-100000 بيضة).</vt:lpstr>
      <vt:lpstr>عرض تقديمي في PowerPoint</vt:lpstr>
      <vt:lpstr>-حضانات الصيصان: -حضانات عادية: وهي منطقة محددة من أرضية الحظيرة محاطة بخشب معاكس أو مازونيت بارتفاع 50 سم وتفرش هذه الأرضية بنشارة الخشب الطرية, وتتوزع فيها المعالف والمشارب الأوتوماتيكية والمشعات الحرارية  المعلقة في سطح الحظيرة, أو فوق الأرض لتدفئة الصيصان. </vt:lpstr>
      <vt:lpstr>تربية الصيصان في الحضانات الأرضية</vt:lpstr>
      <vt:lpstr>المشعات الحرارية والمشارب والمعالف الأوتوماتيكية</vt:lpstr>
      <vt:lpstr>الحضانات الأرضية</vt:lpstr>
      <vt:lpstr>حظائر الدواجن</vt:lpstr>
      <vt:lpstr>تجهيز الحضانات الأرضية</vt:lpstr>
      <vt:lpstr>نظام الرعاية الأرضية للدجاج( فروج)</vt:lpstr>
      <vt:lpstr>نظام الرعاية الأرضية للدجاج(بياض)</vt:lpstr>
      <vt:lpstr>المشارب</vt:lpstr>
      <vt:lpstr> المعالف الأوتوماتيكية</vt:lpstr>
      <vt:lpstr>تأثير الظروف البيئية على مراحل رعاية الفروج</vt:lpstr>
      <vt:lpstr>تربية الدواجن العضوية</vt:lpstr>
      <vt:lpstr>تربية الدواجن العضوية</vt:lpstr>
      <vt:lpstr>المشعات الحرارية في الحظائر الأرضية</vt:lpstr>
      <vt:lpstr>الحضانة بالبطاريات</vt:lpstr>
      <vt:lpstr>بطاريات الدجاج البياض</vt:lpstr>
      <vt:lpstr>بطاريات الدجاج البياض</vt:lpstr>
      <vt:lpstr>بطاريات الدجاج البياض</vt:lpstr>
      <vt:lpstr>أجهزة تصنيف البيض حجمياً</vt:lpstr>
      <vt:lpstr>خزانات الوقود خارج الحظائر</vt:lpstr>
      <vt:lpstr>صوامع العلف خارج الحظائر</vt:lpstr>
      <vt:lpstr>محرك دفع العلف أوتوماتيكياً للمعالف داخل الحظائر</vt:lpstr>
      <vt:lpstr>عوامل الإجهاد</vt:lpstr>
      <vt:lpstr>عرض تقديمي في PowerPoint</vt:lpstr>
      <vt:lpstr>عرض تقديمي في PowerPoint</vt:lpstr>
      <vt:lpstr>متى ستبدأ أنت يابني أو ياإبنتي في تأمين الغذاء للعالم</vt:lpstr>
      <vt:lpstr>شكراً لحسن استماعكم</vt:lpstr>
    </vt:vector>
  </TitlesOfParts>
  <Company>Cleveland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and Equipment Systems</dc:title>
  <dc:creator>Crest High School</dc:creator>
  <cp:lastModifiedBy>Tona</cp:lastModifiedBy>
  <cp:revision>137</cp:revision>
  <dcterms:created xsi:type="dcterms:W3CDTF">2003-03-02T00:48:43Z</dcterms:created>
  <dcterms:modified xsi:type="dcterms:W3CDTF">2020-03-24T07:14:10Z</dcterms:modified>
</cp:coreProperties>
</file>